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77" r:id="rId5"/>
    <p:sldId id="257" r:id="rId6"/>
    <p:sldId id="273" r:id="rId7"/>
    <p:sldId id="263" r:id="rId8"/>
    <p:sldId id="259" r:id="rId9"/>
    <p:sldId id="264" r:id="rId10"/>
    <p:sldId id="261" r:id="rId11"/>
    <p:sldId id="258" r:id="rId12"/>
    <p:sldId id="260" r:id="rId13"/>
    <p:sldId id="276" r:id="rId14"/>
    <p:sldId id="262" r:id="rId15"/>
    <p:sldId id="267" r:id="rId16"/>
    <p:sldId id="268" r:id="rId17"/>
    <p:sldId id="269" r:id="rId18"/>
    <p:sldId id="270" r:id="rId19"/>
    <p:sldId id="271" r:id="rId20"/>
    <p:sldId id="2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73301" autoAdjust="0"/>
  </p:normalViewPr>
  <p:slideViewPr>
    <p:cSldViewPr snapToGrid="0">
      <p:cViewPr varScale="1">
        <p:scale>
          <a:sx n="62" d="100"/>
          <a:sy n="62" d="100"/>
        </p:scale>
        <p:origin x="1411" y="53"/>
      </p:cViewPr>
      <p:guideLst/>
    </p:cSldViewPr>
  </p:slideViewPr>
  <p:outlineViewPr>
    <p:cViewPr>
      <p:scale>
        <a:sx n="33" d="100"/>
        <a:sy n="33" d="100"/>
      </p:scale>
      <p:origin x="0" y="-2186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179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"$"#,##0_);[Red]\("$"#,##0\)</c:formatCode>
                <c:ptCount val="4"/>
                <c:pt idx="0">
                  <c:v>10000</c:v>
                </c:pt>
                <c:pt idx="1">
                  <c:v>20000</c:v>
                </c:pt>
                <c:pt idx="2">
                  <c:v>30000</c:v>
                </c:pt>
                <c:pt idx="3">
                  <c:v>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E8-458E-A63C-1BC9D4D034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-24"/>
        <c:axId val="94843983"/>
        <c:axId val="94844399"/>
      </c:barChart>
      <c:catAx>
        <c:axId val="94843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4399"/>
        <c:crosses val="autoZero"/>
        <c:auto val="1"/>
        <c:lblAlgn val="ctr"/>
        <c:lblOffset val="100"/>
        <c:noMultiLvlLbl val="0"/>
      </c:catAx>
      <c:valAx>
        <c:axId val="94844399"/>
        <c:scaling>
          <c:orientation val="minMax"/>
          <c:max val="50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3983"/>
        <c:crosses val="autoZero"/>
        <c:crossBetween val="between"/>
        <c:majorUnit val="1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A3114B-0CDD-4419-A4DE-E0C29A2AE1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25048-78D1-4821-8E2B-7A77CCA12F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52186-C111-43A8-A0F7-F77FFDE4DF82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924695-047D-4CC8-8801-1AA37457E7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F00293-63F6-438D-A9A8-024975FD55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6CFAD-C154-4C9C-AD01-665A505506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79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BBB5B-F3DE-41D7-B279-483D20E8E363}" type="datetimeFigureOut">
              <a:rPr lang="en-US" smtClean="0"/>
              <a:t>5/23/2024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62BC0-7DC4-4569-951D-2BB9475345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41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all the people who flew in from far away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62BC0-7DC4-4569-951D-2BB9475345C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55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A325D4D-835D-41B6-9B16-A090AA0883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D87D16-A856-42F4-9D8C-A0C1D482E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442052"/>
            <a:ext cx="12192000" cy="1425257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algn="ctr">
              <a:defRPr sz="6000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BD39BB44-64AC-49A7-8555-2CC62AD7C2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867309"/>
            <a:ext cx="12192000" cy="1036320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marL="0" indent="0" algn="ctr">
              <a:buNone/>
              <a:defRPr sz="2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51AF15-A085-49C8-ABEC-EF90E7D7B2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92779" y="2325925"/>
            <a:ext cx="5806440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036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198964-B829-4E4F-AAE7-4D7A404AB7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3057" y="698523"/>
            <a:ext cx="5715000" cy="46908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F7C80E83-E343-4BA5-ABB5-ACA84EEE62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81078" y="1853427"/>
            <a:ext cx="1252367" cy="86349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BA56986C-C9AC-44CD-9D32-24AA209F76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61B45AB9-9A5F-4872-A322-AD3890A5BE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E5E3032E-6B86-4F42-95E1-7C7B1308719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69646" y="1853426"/>
            <a:ext cx="1252367" cy="863491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C56EA384-B876-4E37-81CC-FF14C8064E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6428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7A136A37-A8C3-48F4-978F-3042B2451F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26428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90D156C2-557C-45F2-B9BA-7CE533312A0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214" y="1853427"/>
            <a:ext cx="1252028" cy="863492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38E358D4-D1F9-4872-A079-98E1F6BD662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14657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8D809314-142B-40CA-8424-37611F5E9C1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14657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3B652552-1A5B-4884-9BDF-1A266395934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234542"/>
            <a:ext cx="12191999" cy="26234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5C7A8808-3BA5-498D-8E57-CAB9DF0182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742EE3D7-DACC-458E-82B0-EC87F8BAE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8" name="Slide Number Placeholder 5">
            <a:extLst>
              <a:ext uri="{FF2B5EF4-FFF2-40B4-BE49-F238E27FC236}">
                <a16:creationId xmlns:a16="http://schemas.microsoft.com/office/drawing/2014/main" id="{8ED908E6-B839-44D9-AFFC-E5E5E592E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2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1225E-57F6-4605-A684-F9B30F1F6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9568" y="2450440"/>
            <a:ext cx="4143432" cy="548711"/>
          </a:xfrm>
          <a:prstGeom prst="rect">
            <a:avLst/>
          </a:prstGeom>
        </p:spPr>
        <p:txBody>
          <a:bodyPr anchor="b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C93927AF-DF09-4CE5-8767-B2ECF0215B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37756" y="0"/>
            <a:ext cx="7354243" cy="28624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AE2342C8-E968-4F49-930C-F5C43F88F0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728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E8D114B-8AAB-41D6-AFCF-750066A652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28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CCC938D-0BC7-4BBB-BBF2-B830D9D0C13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00800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796405D2-E28F-41EC-844E-034C5D7072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00800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751D887-2419-4911-A7CC-9B5A598D7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8B214E0-C574-4CE5-8FF0-E0F965A4A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033920-FB08-49F3-8A75-14E68EF78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951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CC3C8467-268E-4ABA-B4F5-0808AFBB2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9FF8FD-CDD1-4BEE-8DB9-0CD4BDE983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335793" y="766762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9F1257F-A86F-48F4-BFFA-9BFB4355E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334351" y="757238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FD01FCA-DF30-466C-9EAE-B0A13CF25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31167" y="4486275"/>
            <a:ext cx="622236" cy="622236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6F9F0CF-5966-47C2-9A41-0CD85E85D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64642" y="4047275"/>
            <a:ext cx="622236" cy="622236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EFF630-FDAA-46A7-8CEE-21CAB6BC2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29331" y="2163148"/>
            <a:ext cx="622236" cy="622236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383BA8C-6DBE-4569-B07B-9FB55F80D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59108" y="3573553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108DE16-ABA8-4BC8-93C4-F8A521C8A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95826" y="4201049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3C062E-DD5E-49BC-A10D-F70C1931F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62756" y="1603981"/>
            <a:ext cx="2057805" cy="767123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799781-E0A0-4C4E-A069-37290BED8F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0427" y="571145"/>
            <a:ext cx="5355570" cy="438144"/>
          </a:xfrm>
          <a:prstGeom prst="rect">
            <a:avLst/>
          </a:prstGeom>
        </p:spPr>
        <p:txBody>
          <a:bodyPr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5D896357-F0C4-4728-BE54-A809E6E310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63262" y="311795"/>
            <a:ext cx="1706966" cy="426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CB13D4EF-593A-4D3C-9712-515EE5A358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26762" y="1774346"/>
            <a:ext cx="1929792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000" cap="all" spc="100" baseline="0">
                <a:solidFill>
                  <a:schemeClr val="accent6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49D2BE7-8177-406D-94BB-001D561B5A8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83673" y="2261070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FD164278-C8C4-4514-8B3E-9505CB6747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49242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45FF02C4-FA25-4AE4-B4EF-D106CDD0FEB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795826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2EA0BE42-73C1-43D0-9520-94265CBEE4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13450" y="3671475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E23821A-CE37-4CA8-82BC-5731CBD7BC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18984" y="4145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83ED92E9-F268-4C1E-9440-F605C9EBD5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85509" y="4584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B29F508B-CAFE-4871-8267-E5406A4D6C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650168" y="4298971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C40D7D1C-3379-42CE-B3D7-A585CDECBD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63261" y="5683895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129BD8-DBDF-484C-89DD-80EDD7B8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F621E8-9FBF-4DC8-AA1D-234C0A47D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1D5819-A04D-4AB0-A144-E7BBA3400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847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3D21-9143-4E6D-87CD-82F00F7DC6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7314" y="627486"/>
            <a:ext cx="5268686" cy="568896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35C24E7-D67D-40AA-B6B1-AE47659E18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0438" y="1011439"/>
            <a:ext cx="4989233" cy="56889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A756E9B8-BA57-4251-A0E6-DDADC29D95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20666" y="2044485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C0B962B5-0EC7-48EC-A687-C206A69C56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7695" y="2044485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1314A100-8075-4D1D-995C-34F5838D58F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0666" y="3428263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9C946523-4B92-4003-B43C-B01D972454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27695" y="3428263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F9BEEAAD-CC7F-427D-BCFF-1BBA5023AB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0666" y="4812041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B6693A35-4411-4FE2-82FD-5D30D8D62AF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27695" y="4812041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B658EBA7-4275-488A-B86F-67B70609FC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A59824DA-522A-4135-800A-60F504928B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3D3F372-68E2-486A-A105-748C2BB245A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83831" y="0"/>
            <a:ext cx="5508168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8D667147-015B-4B04-886E-3451355DC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20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09C70A-0F34-4BEB-BABD-659A58DC4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F6663C8-5425-48D7-9E9D-F2B794222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99301"/>
            <a:ext cx="4114800" cy="60796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781F399C-8EA8-402F-B2A4-828B062584C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62186" y="1011441"/>
            <a:ext cx="3467628" cy="568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07DF62A2-2B04-4192-9858-1F4C30EFDA5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0838" y="2564313"/>
            <a:ext cx="4750631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10CB016-EEF8-4992-8F92-8FE3375CEB0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39877" y="2564313"/>
            <a:ext cx="3532840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7176063-74EF-4FC1-A687-2F5900412F55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911225" y="3187700"/>
            <a:ext cx="4749800" cy="2771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1958214F-5F3C-4FBF-9DBD-97579EF4CF49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7028164" y="3107442"/>
            <a:ext cx="4252612" cy="288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058ECB-2935-45B1-80F1-ED38302C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C42CC-A62B-40E8-907A-F15D7C21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E0735-85DE-48C3-8FE9-0754F9ABD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16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Yr Action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A378E50-94EF-4230-91B3-4CDA4804D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49477" y="4411918"/>
            <a:ext cx="7895340" cy="344415"/>
            <a:chOff x="2749477" y="4411918"/>
            <a:chExt cx="7895340" cy="344415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3FDF687F-1594-4839-AA46-5DACB2E040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4947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AD917A9-665D-46F4-8911-E2881838B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668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7D52265-C77D-45A6-96A5-2656848A31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355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075B284-B3F9-49E3-A5BC-FBFD2C706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50737" y="2675138"/>
            <a:ext cx="6313957" cy="344415"/>
            <a:chOff x="2750737" y="2675138"/>
            <a:chExt cx="6313957" cy="344415"/>
          </a:xfrm>
        </p:grpSpPr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D75FFD8-965E-47C7-B05F-A941B5164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75073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BDDFF1A-AABD-4DA5-9811-02C4149132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11688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7862A0FB-DDED-42C5-B28D-D466080F46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063434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CD073CE-AA33-40C2-9636-3F5C23605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2241" y="693422"/>
            <a:ext cx="3607518" cy="633402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FC053B39-4BE6-44B3-8D93-ED230B1611A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95F74BD3-C751-4644-9E0D-36D890A69E6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3D5CF2BE-8C0B-408F-AEEB-45E3B588305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4A07D9B0-4F06-4D69-B211-37FC634E508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804" y="2739533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E36FDE7A-7F96-4A7E-AB4F-DBCEFD81C3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C3C9C771-CEBA-46FF-9941-0F82E4028C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945F6154-355B-4195-8155-1E8C079CDE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B8E228D5-C0F1-4215-8880-B28856B6F7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5568E40A-0330-4C80-9F64-FB6C4B7CC11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170170"/>
            <a:ext cx="61531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EC8A3FD2-F6F6-40A0-89E1-7769CBB8D4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A882D901-8E7C-431B-B6E9-14C8BD5B22C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2051E2EF-F729-4B79-8CD4-C0D60EE9AD0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A8A6BF26-67C7-4AFD-82B4-5F8831E627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9D579002-8C14-4A35-90BB-43E508420D9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A2D386B-15E3-4543-8D79-5B890CB60E7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D1BBCCCB-0A70-4CE2-AC23-DC53C20096B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1" name="Text Placeholder 14">
            <a:extLst>
              <a:ext uri="{FF2B5EF4-FFF2-40B4-BE49-F238E27FC236}">
                <a16:creationId xmlns:a16="http://schemas.microsoft.com/office/drawing/2014/main" id="{83DD38EA-382F-4255-927F-5F23153D51A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DDBB317C-ECEA-48F8-B070-51A7C7B4CD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5C19CD78-318A-4E21-9027-254A8711F4C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7" name="Text Placeholder 14">
            <a:extLst>
              <a:ext uri="{FF2B5EF4-FFF2-40B4-BE49-F238E27FC236}">
                <a16:creationId xmlns:a16="http://schemas.microsoft.com/office/drawing/2014/main" id="{A437805B-FB40-4996-AD55-1BF1A2D64F0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96804" y="4437609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40A55730-770B-4851-B7C1-A3AE260339E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32F5F67C-8450-4CC2-984C-18CEA2A424F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205940B1-D0A7-4FA0-8075-1DD875262A2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FF257E24-EF53-4359-8CF5-CC42A8F66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5A2166B8-0F7E-45E9-970E-79F921472A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871997"/>
            <a:ext cx="61531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FF45DCBF-40C1-4B85-9196-4C0237FA8C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E0182695-A664-4408-ACB6-D9273831D56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2928531F-4FEC-4B06-9428-27244D33B9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E678C8DB-AF28-4A99-B976-36F54BA279C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FB1CBFC6-0E9C-4ECA-A915-798C00479D6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4EC71CB-AE6D-46A0-87B4-6E2BD6A1CF6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16A1EE39-3790-4721-9E09-19024F590A9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4F8B141-9EE2-47E7-AF2A-94CECF907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7081" y="4694680"/>
            <a:ext cx="8510121" cy="0"/>
            <a:chOff x="1504814" y="2488864"/>
            <a:chExt cx="8510121" cy="0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D73D561-653C-420E-BC66-5DA51DD36C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3729D46-C590-474A-BF51-5B9D4359EB7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48D21A3-16A8-4ECB-832A-29159F1D20E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B217E3B-A68A-4BBD-889D-C078F6616C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AC64796-B68D-4AE1-A16E-54663926A7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69D787A-5A6E-4ADB-BAAA-FC5EF3EF1BE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E371F89-9862-4F45-9CA4-A53BF2C3F72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19AC00F-FB14-4E51-ABB2-C72FB6C0A0F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083D041-D6E2-4DFF-A37E-21E03F46AF9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4589E1D-9976-4550-917F-D88195CDCE9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065CC16-DED3-4048-8705-CA87554422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EDC1B45-4090-4B45-80FB-8DF542E67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4599626"/>
            <a:ext cx="8858463" cy="174171"/>
            <a:chOff x="1835966" y="4162015"/>
            <a:chExt cx="8858463" cy="174171"/>
          </a:xfrm>
        </p:grpSpPr>
        <p:sp>
          <p:nvSpPr>
            <p:cNvPr id="90" name="Oval 234">
              <a:extLst>
                <a:ext uri="{FF2B5EF4-FFF2-40B4-BE49-F238E27FC236}">
                  <a16:creationId xmlns:a16="http://schemas.microsoft.com/office/drawing/2014/main" id="{1EFAF30E-1CB4-4DCC-B1A8-30450AECDE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Oval 236">
              <a:extLst>
                <a:ext uri="{FF2B5EF4-FFF2-40B4-BE49-F238E27FC236}">
                  <a16:creationId xmlns:a16="http://schemas.microsoft.com/office/drawing/2014/main" id="{A53911EE-BFCB-48ED-9821-C8FD044984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Oval 238">
              <a:extLst>
                <a:ext uri="{FF2B5EF4-FFF2-40B4-BE49-F238E27FC236}">
                  <a16:creationId xmlns:a16="http://schemas.microsoft.com/office/drawing/2014/main" id="{AE84E691-02AF-4C42-B3B7-EE46E825C0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Oval 240">
              <a:extLst>
                <a:ext uri="{FF2B5EF4-FFF2-40B4-BE49-F238E27FC236}">
                  <a16:creationId xmlns:a16="http://schemas.microsoft.com/office/drawing/2014/main" id="{EB9041A9-2967-41AF-BE0A-A7476B97B2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Oval 242">
              <a:extLst>
                <a:ext uri="{FF2B5EF4-FFF2-40B4-BE49-F238E27FC236}">
                  <a16:creationId xmlns:a16="http://schemas.microsoft.com/office/drawing/2014/main" id="{2B7F05AE-8C2E-43EB-BBA0-897D173AF6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Oval 244">
              <a:extLst>
                <a:ext uri="{FF2B5EF4-FFF2-40B4-BE49-F238E27FC236}">
                  <a16:creationId xmlns:a16="http://schemas.microsoft.com/office/drawing/2014/main" id="{4248E8A5-3D01-49ED-BEC6-0D27C4C50B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Oval 246">
              <a:extLst>
                <a:ext uri="{FF2B5EF4-FFF2-40B4-BE49-F238E27FC236}">
                  <a16:creationId xmlns:a16="http://schemas.microsoft.com/office/drawing/2014/main" id="{A50B1FA2-FFAB-4A04-8C04-CF6BC1BCDC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Oval 248">
              <a:extLst>
                <a:ext uri="{FF2B5EF4-FFF2-40B4-BE49-F238E27FC236}">
                  <a16:creationId xmlns:a16="http://schemas.microsoft.com/office/drawing/2014/main" id="{B70F9284-E3A9-4E8C-9C28-93D985513A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Oval 250">
              <a:extLst>
                <a:ext uri="{FF2B5EF4-FFF2-40B4-BE49-F238E27FC236}">
                  <a16:creationId xmlns:a16="http://schemas.microsoft.com/office/drawing/2014/main" id="{494AA308-491E-44AE-A81D-E62D362FC4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Oval 252">
              <a:extLst>
                <a:ext uri="{FF2B5EF4-FFF2-40B4-BE49-F238E27FC236}">
                  <a16:creationId xmlns:a16="http://schemas.microsoft.com/office/drawing/2014/main" id="{03B58A61-0691-4D1F-9A25-7CCB12DA9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Oval 254">
              <a:extLst>
                <a:ext uri="{FF2B5EF4-FFF2-40B4-BE49-F238E27FC236}">
                  <a16:creationId xmlns:a16="http://schemas.microsoft.com/office/drawing/2014/main" id="{57F5DE50-7369-4681-A8F6-5E935A5178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Oval 256">
              <a:extLst>
                <a:ext uri="{FF2B5EF4-FFF2-40B4-BE49-F238E27FC236}">
                  <a16:creationId xmlns:a16="http://schemas.microsoft.com/office/drawing/2014/main" id="{4C666F7C-EBDE-456E-B607-1E0FA69243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FFF66A7-062A-4A45-8A10-A8F847AF1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9387" y="2999128"/>
            <a:ext cx="8510121" cy="0"/>
            <a:chOff x="1504814" y="2488864"/>
            <a:chExt cx="8510121" cy="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2090933-BFE5-4598-998F-C2857039426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7E50B9E-AD14-448E-B2DF-ED1D0F49086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F782020-9AE0-4B20-ACD4-057C60173A6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DE1A502D-7651-4CBE-81DE-FF4F102DAA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D4C29AAF-4E83-44DA-A084-3FF3C70F61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C5616E9-1DAC-4713-A257-8682DD24AC5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CDC726D-AB0E-4ED3-82DB-9DD54ADB100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2F1E4A6-E07E-4550-AB72-53438E0C4F0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B638F82-2127-4858-AA45-F08A1CADAB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28005E8-9894-4966-8BDE-95577A6039D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FFBFEB2-9943-4D83-86DB-1A86AC15E8E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7045F09-8CF5-4E51-A65C-54F8BF015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2903401"/>
            <a:ext cx="8858463" cy="174171"/>
            <a:chOff x="1835966" y="4162015"/>
            <a:chExt cx="8858463" cy="174171"/>
          </a:xfrm>
        </p:grpSpPr>
        <p:sp>
          <p:nvSpPr>
            <p:cNvPr id="135" name="Oval 234">
              <a:extLst>
                <a:ext uri="{FF2B5EF4-FFF2-40B4-BE49-F238E27FC236}">
                  <a16:creationId xmlns:a16="http://schemas.microsoft.com/office/drawing/2014/main" id="{09B4CFFD-0C29-4685-915E-4DC40D4DF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Oval 236">
              <a:extLst>
                <a:ext uri="{FF2B5EF4-FFF2-40B4-BE49-F238E27FC236}">
                  <a16:creationId xmlns:a16="http://schemas.microsoft.com/office/drawing/2014/main" id="{736381B7-7D05-4040-9A1B-1918415768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7" name="Oval 238">
              <a:extLst>
                <a:ext uri="{FF2B5EF4-FFF2-40B4-BE49-F238E27FC236}">
                  <a16:creationId xmlns:a16="http://schemas.microsoft.com/office/drawing/2014/main" id="{4F77152F-41F4-45EC-B530-B38C5111C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Oval 240">
              <a:extLst>
                <a:ext uri="{FF2B5EF4-FFF2-40B4-BE49-F238E27FC236}">
                  <a16:creationId xmlns:a16="http://schemas.microsoft.com/office/drawing/2014/main" id="{8FB428D5-0A0E-4CF3-A223-9F4F7B3861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9" name="Oval 242">
              <a:extLst>
                <a:ext uri="{FF2B5EF4-FFF2-40B4-BE49-F238E27FC236}">
                  <a16:creationId xmlns:a16="http://schemas.microsoft.com/office/drawing/2014/main" id="{A4275727-B33C-4EB0-9E6E-7CE3356032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0" name="Oval 244">
              <a:extLst>
                <a:ext uri="{FF2B5EF4-FFF2-40B4-BE49-F238E27FC236}">
                  <a16:creationId xmlns:a16="http://schemas.microsoft.com/office/drawing/2014/main" id="{7998F366-05B2-42D3-9B4E-CD7F91FB93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Oval 246">
              <a:extLst>
                <a:ext uri="{FF2B5EF4-FFF2-40B4-BE49-F238E27FC236}">
                  <a16:creationId xmlns:a16="http://schemas.microsoft.com/office/drawing/2014/main" id="{8593BF6C-17E2-4AB7-85D7-0B93D23768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2" name="Oval 248">
              <a:extLst>
                <a:ext uri="{FF2B5EF4-FFF2-40B4-BE49-F238E27FC236}">
                  <a16:creationId xmlns:a16="http://schemas.microsoft.com/office/drawing/2014/main" id="{74F85EBE-E43B-4B81-85F1-89969EC56D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3" name="Oval 250">
              <a:extLst>
                <a:ext uri="{FF2B5EF4-FFF2-40B4-BE49-F238E27FC236}">
                  <a16:creationId xmlns:a16="http://schemas.microsoft.com/office/drawing/2014/main" id="{16C21525-8829-45F3-8C9F-05274678E7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4" name="Oval 252">
              <a:extLst>
                <a:ext uri="{FF2B5EF4-FFF2-40B4-BE49-F238E27FC236}">
                  <a16:creationId xmlns:a16="http://schemas.microsoft.com/office/drawing/2014/main" id="{8FFF03BC-2EFF-4AF5-B788-A1FEA53780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Oval 254">
              <a:extLst>
                <a:ext uri="{FF2B5EF4-FFF2-40B4-BE49-F238E27FC236}">
                  <a16:creationId xmlns:a16="http://schemas.microsoft.com/office/drawing/2014/main" id="{D811BD14-6461-4DD9-9A2C-BFC2C95539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6" name="Oval 256">
              <a:extLst>
                <a:ext uri="{FF2B5EF4-FFF2-40B4-BE49-F238E27FC236}">
                  <a16:creationId xmlns:a16="http://schemas.microsoft.com/office/drawing/2014/main" id="{929BB859-9DB9-433D-8C7B-91E7FED48B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59" name="Graphic 158">
            <a:extLst>
              <a:ext uri="{FF2B5EF4-FFF2-40B4-BE49-F238E27FC236}">
                <a16:creationId xmlns:a16="http://schemas.microsoft.com/office/drawing/2014/main" id="{A24C8354-AD07-4B50-9334-314D6B2B1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sp>
        <p:nvSpPr>
          <p:cNvPr id="160" name="Date Placeholder 2">
            <a:extLst>
              <a:ext uri="{FF2B5EF4-FFF2-40B4-BE49-F238E27FC236}">
                <a16:creationId xmlns:a16="http://schemas.microsoft.com/office/drawing/2014/main" id="{D3F09D93-A56A-41E4-A3BA-42472B0A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61" name="Footer Placeholder 3">
            <a:extLst>
              <a:ext uri="{FF2B5EF4-FFF2-40B4-BE49-F238E27FC236}">
                <a16:creationId xmlns:a16="http://schemas.microsoft.com/office/drawing/2014/main" id="{5951592E-5737-43C9-B6B0-D13407661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62" name="Slide Number Placeholder 4">
            <a:extLst>
              <a:ext uri="{FF2B5EF4-FFF2-40B4-BE49-F238E27FC236}">
                <a16:creationId xmlns:a16="http://schemas.microsoft.com/office/drawing/2014/main" id="{3B542197-0399-4FBD-A10C-B97A68AA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256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96D4A-16D3-4C35-A383-2DF039D54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728" y="317739"/>
            <a:ext cx="4114800" cy="623923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F255611-8280-41F3-A5FA-821E144AEA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14400" y="905856"/>
            <a:ext cx="5759450" cy="50472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600" cap="all" baseline="0">
                <a:solidFill>
                  <a:schemeClr val="accent5">
                    <a:lumMod val="50000"/>
                  </a:schemeClr>
                </a:solidFill>
              </a:defRPr>
            </a:lvl2pPr>
            <a:lvl3pPr marL="914400" indent="0">
              <a:buNone/>
              <a:defRPr sz="1400" cap="all" baseline="0">
                <a:solidFill>
                  <a:schemeClr val="accent5">
                    <a:lumMod val="50000"/>
                  </a:schemeClr>
                </a:solidFill>
              </a:defRPr>
            </a:lvl3pPr>
            <a:lvl4pPr marL="13716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4pPr>
            <a:lvl5pPr marL="18288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453DB9-3C4B-4136-96D2-08A7D5AD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64841-801A-499A-BFD2-9731D2D89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6BF61C1-4A8C-44D4-901D-E065B7B42A2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98229" y="0"/>
            <a:ext cx="459377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C78F9D-CD73-4D53-A871-D6C0B643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06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7726902C-381D-4629-AF04-0689A76C5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80C3F3-53A4-4049-96CE-C6C4EB9DA6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44286"/>
            <a:ext cx="4114800" cy="74792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F669E6E-28BD-4FC9-BFB3-B42707D25A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773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B0CE1D3C-6E95-41C8-9202-B6BACEA97C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3729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A90F4B16-F669-4D35-8B6D-5DE38097DD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3728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0D56BE-BB71-4ADC-B308-883B7BB63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372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24532133-7BD7-49DF-96C1-B4A992CE4DF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66782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AF4F5B9-821C-4A57-B5E2-055949CECC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47382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63893EB3-C98E-4A69-A71C-7C922128375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3826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D0352AF-E877-45F2-9868-A8A1E017A9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73825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750DAF93-603B-44B6-99DC-79A63DC3A1F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3792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72AD67-26BA-4843-BAFE-B661A05BB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391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E0EAD7F-FBD0-4EA0-A7E7-5E65604B4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01401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DA3EAA29-D608-4031-9C0E-0610D1886C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3921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1DC4676B-9880-4C33-A8A2-88FB0944CF3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3920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F6D479F-D265-4CD5-88BE-FC37AFC5FF4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0801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ED618ADF-296A-4300-A8AE-A1837B390A9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14015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CA503612-3331-4786-8298-4A1E0C1C75D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14014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1D0F5-2B0B-4318-B5DC-AECB09851E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3A8939-F5BE-47FA-AE2F-AF66C45B1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8A3F37-FB91-4420-832B-EA39AE37B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59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8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B70B2057-9B78-4391-A15F-27A41A72F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059CD-37AB-48A3-9976-0B38FF7A5A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7106" y="589720"/>
            <a:ext cx="4006114" cy="657784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6E0B0A-0B1B-438D-8971-570ACA956B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6402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FB8438-2DA4-4B23-ACCD-3DEADF3E7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3E63EE1F-208F-40D0-9307-47F66C8581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2807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0F7C878-62A1-4A30-AA27-C5F502C8D3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807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48" name="Picture Placeholder 9">
            <a:extLst>
              <a:ext uri="{FF2B5EF4-FFF2-40B4-BE49-F238E27FC236}">
                <a16:creationId xmlns:a16="http://schemas.microsoft.com/office/drawing/2014/main" id="{5D495D18-EB49-4AD5-A7EE-1E6D2496B69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1197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248BBAE-0CA8-464A-A4E0-AB7D697DA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03551339-A94F-4674-8165-3BFA78946D0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7602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D1839C5B-C216-4FB8-A285-4D99AF56E82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7602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2" name="Picture Placeholder 9">
            <a:extLst>
              <a:ext uri="{FF2B5EF4-FFF2-40B4-BE49-F238E27FC236}">
                <a16:creationId xmlns:a16="http://schemas.microsoft.com/office/drawing/2014/main" id="{ACA22B55-1DD2-4FE6-95FC-D8BC2BBECF0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59928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473BE6D-AE02-42D4-838E-F7916980D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35C2A2FE-AA36-4715-97F6-B743D26DE3F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23972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B98652DE-F8C8-4EA5-8CDA-9985B636DEA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23972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6" name="Picture Placeholder 9">
            <a:extLst>
              <a:ext uri="{FF2B5EF4-FFF2-40B4-BE49-F238E27FC236}">
                <a16:creationId xmlns:a16="http://schemas.microsoft.com/office/drawing/2014/main" id="{40C3D084-82F3-4C1C-95E8-56362097EDF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507876" y="185843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0EC4B6A-1FAA-43D1-9436-A3BFF08A8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171553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ABB7ACFA-C6F3-4D7A-A6D8-73035EF164D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71920" y="320908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F9CBC3B9-EDF1-45E0-BFBF-53888131CBA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71920" y="349267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0" name="Picture Placeholder 9">
            <a:extLst>
              <a:ext uri="{FF2B5EF4-FFF2-40B4-BE49-F238E27FC236}">
                <a16:creationId xmlns:a16="http://schemas.microsoft.com/office/drawing/2014/main" id="{A7D13807-1ECF-4830-AB8D-D33E4F22330E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156402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0E1F756-2737-4291-8D41-307BFE73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 Placeholder 10">
            <a:extLst>
              <a:ext uri="{FF2B5EF4-FFF2-40B4-BE49-F238E27FC236}">
                <a16:creationId xmlns:a16="http://schemas.microsoft.com/office/drawing/2014/main" id="{C5BD35EC-547F-4A42-85C6-E2C94C2A03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2807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3" name="Text Placeholder 10">
            <a:extLst>
              <a:ext uri="{FF2B5EF4-FFF2-40B4-BE49-F238E27FC236}">
                <a16:creationId xmlns:a16="http://schemas.microsoft.com/office/drawing/2014/main" id="{D89797D3-65B3-414D-9657-B5DA3934914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2807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4" name="Picture Placeholder 9">
            <a:extLst>
              <a:ext uri="{FF2B5EF4-FFF2-40B4-BE49-F238E27FC236}">
                <a16:creationId xmlns:a16="http://schemas.microsoft.com/office/drawing/2014/main" id="{280147ED-89CE-475D-A96F-AA7A912E00B8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421197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10D74ED-CECE-4A22-B877-966D53821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 Placeholder 10">
            <a:extLst>
              <a:ext uri="{FF2B5EF4-FFF2-40B4-BE49-F238E27FC236}">
                <a16:creationId xmlns:a16="http://schemas.microsoft.com/office/drawing/2014/main" id="{0C937A25-DAA7-4478-ADF6-728F4D6189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67602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7" name="Text Placeholder 10">
            <a:extLst>
              <a:ext uri="{FF2B5EF4-FFF2-40B4-BE49-F238E27FC236}">
                <a16:creationId xmlns:a16="http://schemas.microsoft.com/office/drawing/2014/main" id="{8AB48703-9A4A-440C-9049-7FE889764E5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7602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8" name="Picture Placeholder 9">
            <a:extLst>
              <a:ext uri="{FF2B5EF4-FFF2-40B4-BE49-F238E27FC236}">
                <a16:creationId xmlns:a16="http://schemas.microsoft.com/office/drawing/2014/main" id="{5D9D5119-D677-47FD-AEEB-49FE4DDEF6B0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859928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AF0F623-CF57-4D6B-87F3-FD410516E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Text Placeholder 10">
            <a:extLst>
              <a:ext uri="{FF2B5EF4-FFF2-40B4-BE49-F238E27FC236}">
                <a16:creationId xmlns:a16="http://schemas.microsoft.com/office/drawing/2014/main" id="{3BE3B8C3-ECB9-46D2-B11F-A5569909748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323972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1" name="Text Placeholder 10">
            <a:extLst>
              <a:ext uri="{FF2B5EF4-FFF2-40B4-BE49-F238E27FC236}">
                <a16:creationId xmlns:a16="http://schemas.microsoft.com/office/drawing/2014/main" id="{FB1EE68D-97FA-4EA4-B792-5AC6C49F902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23972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72" name="Picture Placeholder 9">
            <a:extLst>
              <a:ext uri="{FF2B5EF4-FFF2-40B4-BE49-F238E27FC236}">
                <a16:creationId xmlns:a16="http://schemas.microsoft.com/office/drawing/2014/main" id="{7E98343B-32E9-4538-991A-B5EACD651D4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507876" y="412587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23CC91A-02A3-4B96-BCEE-76C1D25CC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398297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Text Placeholder 10">
            <a:extLst>
              <a:ext uri="{FF2B5EF4-FFF2-40B4-BE49-F238E27FC236}">
                <a16:creationId xmlns:a16="http://schemas.microsoft.com/office/drawing/2014/main" id="{DBE2EAAB-674D-41E1-92E6-A7459FEFDAE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71920" y="547652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5" name="Text Placeholder 10">
            <a:extLst>
              <a:ext uri="{FF2B5EF4-FFF2-40B4-BE49-F238E27FC236}">
                <a16:creationId xmlns:a16="http://schemas.microsoft.com/office/drawing/2014/main" id="{C60D862C-3474-4A4A-8557-AD2C7917BFE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971920" y="576011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508728-25CF-4DB1-9A83-FAFA5ABEC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D454F9-A55F-44A0-9695-FC40C6684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38C64F-7F14-454A-B830-80CCE5B1D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62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C64230-8BD4-4150-967D-421B6FE43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A8AE08-0788-4D8A-8C9D-7E5AAA112A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615940"/>
            <a:ext cx="4137262" cy="938778"/>
          </a:xfrm>
          <a:prstGeom prst="rect">
            <a:avLst/>
          </a:prstGeom>
        </p:spPr>
        <p:txBody>
          <a:bodyPr anchor="ctr"/>
          <a:lstStyle>
            <a:lvl1pPr algn="ctr">
              <a:defRPr lang="en-US"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A119E1C-2243-42E2-8A58-CC171131D1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1170" y="3079567"/>
            <a:ext cx="120015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337797F5-74CE-492B-806B-221CAF3535C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10890" y="3079567"/>
            <a:ext cx="1223858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0" name="Text Placeholder 10">
            <a:extLst>
              <a:ext uri="{FF2B5EF4-FFF2-40B4-BE49-F238E27FC236}">
                <a16:creationId xmlns:a16="http://schemas.microsoft.com/office/drawing/2014/main" id="{2431D1A0-10D1-4D2E-AC6F-F8C9E6A2260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988252" y="3079567"/>
            <a:ext cx="118761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1" name="Text Placeholder 10">
            <a:extLst>
              <a:ext uri="{FF2B5EF4-FFF2-40B4-BE49-F238E27FC236}">
                <a16:creationId xmlns:a16="http://schemas.microsoft.com/office/drawing/2014/main" id="{4028BD6A-568F-4A16-AE86-5D88861C3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79382" y="3079567"/>
            <a:ext cx="1211785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2E935678-32B2-4589-933F-F74B3E68FF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0458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B3C5A73C-51DD-4781-943C-235704BBF6B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0458" y="5156838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8" name="Text Placeholder 10">
            <a:extLst>
              <a:ext uri="{FF2B5EF4-FFF2-40B4-BE49-F238E27FC236}">
                <a16:creationId xmlns:a16="http://schemas.microsoft.com/office/drawing/2014/main" id="{AD95FB24-5DA0-4000-B023-A00C32D53F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32032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7" name="Text Placeholder 10">
            <a:extLst>
              <a:ext uri="{FF2B5EF4-FFF2-40B4-BE49-F238E27FC236}">
                <a16:creationId xmlns:a16="http://schemas.microsoft.com/office/drawing/2014/main" id="{7455F56A-A263-4D13-A484-2D15CD61D0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32032" y="5156837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0" name="Text Placeholder 10">
            <a:extLst>
              <a:ext uri="{FF2B5EF4-FFF2-40B4-BE49-F238E27FC236}">
                <a16:creationId xmlns:a16="http://schemas.microsoft.com/office/drawing/2014/main" id="{6C6ABB33-3D98-4D76-B96F-65F57493622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91270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9" name="Text Placeholder 10">
            <a:extLst>
              <a:ext uri="{FF2B5EF4-FFF2-40B4-BE49-F238E27FC236}">
                <a16:creationId xmlns:a16="http://schemas.microsoft.com/office/drawing/2014/main" id="{8EA8275A-A17A-42ED-9DDC-5F06000BFBE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91270" y="5157592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2" name="Text Placeholder 10">
            <a:extLst>
              <a:ext uri="{FF2B5EF4-FFF2-40B4-BE49-F238E27FC236}">
                <a16:creationId xmlns:a16="http://schemas.microsoft.com/office/drawing/2014/main" id="{4AEA6122-22B2-49EC-8451-E43D40F323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294487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1" name="Text Placeholder 10">
            <a:extLst>
              <a:ext uri="{FF2B5EF4-FFF2-40B4-BE49-F238E27FC236}">
                <a16:creationId xmlns:a16="http://schemas.microsoft.com/office/drawing/2014/main" id="{103D7EA4-00E4-43FA-8129-1CBE0C1291A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94487" y="5166170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8" name="Date Placeholder 2">
            <a:extLst>
              <a:ext uri="{FF2B5EF4-FFF2-40B4-BE49-F238E27FC236}">
                <a16:creationId xmlns:a16="http://schemas.microsoft.com/office/drawing/2014/main" id="{811592B2-2D21-495C-8C11-680EC81556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FB73D1-17D7-400F-B750-F5EA2675D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30E81D-C76E-4DB7-9722-4BE8D7CF3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1E109A-BBBE-498A-AC65-464AAF571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6874" y="1329829"/>
            <a:ext cx="2043713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408009F-7441-4960-8688-598E55377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2513" y="808353"/>
            <a:ext cx="6341212" cy="168243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21A019-F5C2-4A15-A6AE-C03209D1D7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234519"/>
            <a:ext cx="12192000" cy="36234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FE1DF53-32D0-456E-8221-7FCD23325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C108F1B-58C5-43B6-8251-B1392CA9A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530B1E0-03D4-4E5B-A2A7-903B17B30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11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07C99-0702-4DEF-A72F-2451B3DC6D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6544" y="-1"/>
            <a:ext cx="3944790" cy="1845127"/>
          </a:xfrm>
          <a:prstGeom prst="rect">
            <a:avLst/>
          </a:prstGeom>
        </p:spPr>
        <p:txBody>
          <a:bodyPr anchor="ctr"/>
          <a:lstStyle>
            <a:lvl1pPr algn="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74497024-D7D5-447C-8133-660B1F47A19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845128"/>
            <a:ext cx="12192000" cy="50128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88F42-9013-4CBC-BF65-3FE147055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91F54EB4-06CA-459B-8F8C-86061BA6F1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27913" y="0"/>
            <a:ext cx="6564087" cy="3614737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lIns="640080" tIns="731520" rIns="548640"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22B1A3-ADD1-4AAF-A733-AF9AEAB4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AE2F48-AB83-42F0-93C2-9F943F0B0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69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511344" y="0"/>
            <a:ext cx="668065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F4E84F-A3BE-442F-B9F1-68AB2244AF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0320" y="-7084"/>
            <a:ext cx="5511344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6566" y="3035081"/>
            <a:ext cx="2341256" cy="640698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20D097E-45D7-422E-A8D1-635C7DE9A9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4805" y="3959761"/>
            <a:ext cx="2879477" cy="1790164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333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E3FCFFF-5934-4C8D-A4B0-6B19C662D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3651"/>
            <a:ext cx="3701436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20FC4D-FDE2-42C3-B907-27B071B649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41" y="1332239"/>
            <a:ext cx="1871580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97404DC9-3FBE-41B9-946D-9A0D878C28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31042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88BB7876-0125-4084-804C-A842C85586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31042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645735C-4621-4667-AB52-0391CFBB6B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03339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488BB2B1-07E3-42A2-B3BE-7FC7D7AE15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03339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02C103C8-E422-4DEB-9077-DC11E00805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1042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FA80948A-8FCC-4BE4-A5F7-20802B17630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31042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744F88B-3CB7-4A2B-B718-EEB4E061A7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03339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7343EDF6-C2D8-47E1-856B-6329A7CE07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03339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AC6352A5-5003-4E32-B8FF-A84B4A4AC3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1042" y="4147932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CC2603EF-30BF-4C6C-BA93-E99C7248091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31042" y="4529933"/>
            <a:ext cx="3433138" cy="145098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38E30C9-543F-4532-B571-2F2EF52E7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9E2F8B6B-A63E-448F-86E5-CF3F12A29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EC1D779-DE8A-45DF-9A79-70F63DD68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9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A5AC9-F6E1-46F9-8810-475475E17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4980" y="848536"/>
            <a:ext cx="1929607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2C02D9-C262-43C0-BE24-402661B05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495801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8BD2DF2-5753-43B2-82AD-30DBE8004D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4359" y="2046233"/>
            <a:ext cx="312658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5FD5DB-8694-4BD8-819A-7AD23AAAE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4359" y="2425736"/>
            <a:ext cx="3126583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F5129C3-CFB0-408F-BE5C-AC32F5C68F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26986" y="2046233"/>
            <a:ext cx="3281556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344438D-488B-4739-95B6-56F81A25FA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26986" y="2425736"/>
            <a:ext cx="3281556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A6F801D1-185D-4C5B-9855-3AD0372C33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4359" y="4180976"/>
            <a:ext cx="3126583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E46B3EF2-B93D-4E2D-8ECF-31A1DF927B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24359" y="4562976"/>
            <a:ext cx="3126583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35A8C3BD-2930-45A1-B3E0-EC8FA92B65F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26986" y="4180976"/>
            <a:ext cx="3281556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E7A5E528-A349-45DA-A841-E092311D8F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26986" y="4562976"/>
            <a:ext cx="3281556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61AB9D5A-1951-48B0-9CAE-84FC869BE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3AEF9F4B-0EB4-4C9F-9159-80E393F3A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BC4F905-196D-4DFF-9947-C56088B56F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09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2B5AB06-9792-445C-9B3C-103D5EBCE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EFB40-063A-41A7-9581-865BBE62C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7992"/>
            <a:ext cx="10515600" cy="994835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C3BAD53-6B4A-490D-BE06-B5A0B068755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32608" y="2982740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0E1FC4A-DE44-4B85-856E-E2480DF55A8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388240" y="2981421"/>
            <a:ext cx="603504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2E70B7A-F000-4D8D-9BDF-E10FF6B3837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82902" y="2983163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1CED61F8-3F2F-4611-8E56-88AAF763257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27648" y="3001928"/>
            <a:ext cx="594360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B7058D0A-FADA-4AE8-99E1-90B4E5D358A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08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3B7B90F8-2155-4E8A-BCE9-7780EE14ED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08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9C0C6E63-A45B-409B-824C-FAA0CC56EC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085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B910C319-3589-469F-9A8A-173CB714BA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085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D9802FCD-21E3-4F6F-B57C-02AEB618FE8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034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4AFEE648-F3AD-453E-895B-F43C7415C7B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034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AA760860-8E89-42DD-87FD-F9951F2837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711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FD2DFE0-D25E-4B72-A2B4-C40CF72D52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711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573EDDB2-8AC2-4A88-95EE-20082E77D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325A34CF-B8DC-4A28-86BC-8D450E3D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3F009426-0603-4EF7-8DE1-0CA50818F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655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090415B-A73D-4D17-B5FA-F442D6C0EB2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9CB337-B3D4-443D-99C2-B7AE9EB5D2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279" y="-136525"/>
            <a:ext cx="4979773" cy="685800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3246120"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9AB6E92-BF31-4AA5-B407-78E1D7795A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803124F-8B71-4805-8DBD-A3AB3ED434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9A9D64C-A9E2-4148-B514-933547C5B9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218B468-C542-4326-86FA-43DF3A4F3D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43575" y="3972253"/>
            <a:ext cx="5859420" cy="176941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200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17042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375848"/>
            <a:ext cx="12192000" cy="4491182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lIns="3657600" tIns="182880" rIns="3657600"/>
          <a:lstStyle>
            <a:lvl1pPr algn="ctr">
              <a:defRPr sz="6000" cap="all" spc="1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48328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677227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1354" y="790901"/>
            <a:ext cx="3049568" cy="640698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50000">
                <a:schemeClr val="accent5">
                  <a:alpha val="10000"/>
                </a:schemeClr>
              </a:gs>
            </a:gsLst>
            <a:lin ang="0" scaled="0"/>
          </a:gradFill>
          <a:ln w="28575">
            <a:solidFill>
              <a:schemeClr val="bg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82CE97E-7FF6-4E8B-AF42-9777A2451F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22086" y="826720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57B5FEE-44D7-4F94-A843-EC7BD802D8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22086" y="1206225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4250112D-DE79-407A-BBAB-B2BB2CB881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22086" y="2666702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1C55DCE1-6E6B-4CDD-A9D8-B2A0034856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22086" y="3046207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9CAE3862-A5E9-4B70-8F14-8F5BFEE3AA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22086" y="4536575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34C23C4D-3C16-4A17-BF8A-A9C4E2F013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22086" y="4916080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0398655-42A6-4DBC-9542-9A8D10B44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FF7C44B-1689-4CA8-B0BC-0671EA127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D6105C8-7607-448C-9CD2-9CA33B49B4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38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78E2C-0F13-417A-AD7A-E478D5C3B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382" y="422661"/>
            <a:ext cx="5200532" cy="720399"/>
          </a:xfrm>
          <a:prstGeom prst="rect">
            <a:avLst/>
          </a:prstGeom>
        </p:spPr>
        <p:txBody>
          <a:bodyPr anchor="ctr"/>
          <a:lstStyle>
            <a:lvl1pPr algn="l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0892B14-4811-4781-A0D4-2D26A55DFF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20003" y="1617548"/>
            <a:ext cx="876929" cy="720399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950B6E72-89BA-408A-B2C8-8424747605D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0003" y="3180036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1FCE449C-D340-41D2-BDD5-5A31068FC8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0003" y="4760985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41E2BD66-8465-46D7-9283-569B4EE459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2977" y="1456753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13CFC961-1ED9-4817-9DB9-A1F1D0FD2A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2977" y="3031685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E0D9B8E-402D-44A1-920E-4838543BD9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02977" y="4612634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id="{64607288-5296-4BAF-B405-7F1902FA0E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27432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61341B70-2018-4DBE-BB9A-D1F7A895F9B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84174" y="0"/>
            <a:ext cx="5807825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83CCEE28-12C2-4138-9214-420B5A5BC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0"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347ECA7D-7D2B-475F-874D-51236135A6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45720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2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2389-643A-44A3-9E32-4459CAEA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E221A-6F27-4890-B073-7BA27B8FB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06CAC-A122-486F-81C6-4299D83E9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 descr="Barn with solid fill">
            <a:extLst>
              <a:ext uri="{FF2B5EF4-FFF2-40B4-BE49-F238E27FC236}">
                <a16:creationId xmlns:a16="http://schemas.microsoft.com/office/drawing/2014/main" id="{31A661B8-3041-D10D-D2F5-17EDBABA9040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042073" y="56245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1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A7E6CAB-B5FF-46B8-964A-7A01020AAB1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20000"/>
          </a:blip>
          <a:srcRect/>
          <a:stretch/>
        </p:blipFill>
        <p:spPr>
          <a:xfrm>
            <a:off x="-214603" y="-779123"/>
            <a:ext cx="12621206" cy="8416246"/>
          </a:xfr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95DD68C-FEB8-4CF6-883B-1CA9912E4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2351" y="2325925"/>
            <a:ext cx="10027296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2B41D5E-9BDF-A276-3021-C3B7DBD65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SERIES A FUNDING - DAVECO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CF2E0D-6D24-D8CD-3850-7117E09B1EE2}"/>
              </a:ext>
            </a:extLst>
          </p:cNvPr>
          <p:cNvSpPr txBox="1"/>
          <p:nvPr/>
        </p:nvSpPr>
        <p:spPr>
          <a:xfrm>
            <a:off x="0" y="4684475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/>
              <a:t>DaveCo</a:t>
            </a:r>
            <a:r>
              <a:rPr lang="en-US" sz="2800" b="1" dirty="0"/>
              <a:t> | Series A Funding</a:t>
            </a:r>
          </a:p>
          <a:p>
            <a:pPr algn="ctr"/>
            <a:endParaRPr lang="en-US" sz="2800" b="1" dirty="0"/>
          </a:p>
          <a:p>
            <a:pPr algn="ctr"/>
            <a:r>
              <a:rPr lang="en-US" sz="2400" dirty="0"/>
              <a:t>Presented by: David Casuto</a:t>
            </a:r>
          </a:p>
        </p:txBody>
      </p:sp>
    </p:spTree>
    <p:extLst>
      <p:ext uri="{BB962C8B-B14F-4D97-AF65-F5344CB8AC3E}">
        <p14:creationId xmlns:p14="http://schemas.microsoft.com/office/powerpoint/2010/main" val="258327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1D9B171E-A37E-4DB5-A2AC-F8C4778DB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68" y="2450440"/>
            <a:ext cx="4143432" cy="548711"/>
          </a:xfrm>
        </p:spPr>
        <p:txBody>
          <a:bodyPr/>
          <a:lstStyle/>
          <a:p>
            <a:r>
              <a:rPr lang="en-US" noProof="0" dirty="0"/>
              <a:t>Our competition</a:t>
            </a:r>
            <a:endParaRPr lang="en-US" dirty="0"/>
          </a:p>
        </p:txBody>
      </p:sp>
      <p:pic>
        <p:nvPicPr>
          <p:cNvPr id="60" name="Picture Placeholder 59" descr="A picture containing grass sprouting">
            <a:extLst>
              <a:ext uri="{FF2B5EF4-FFF2-40B4-BE49-F238E27FC236}">
                <a16:creationId xmlns:a16="http://schemas.microsoft.com/office/drawing/2014/main" id="{203BE455-3949-41E3-AD2E-8F6C87C383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7756" y="0"/>
            <a:ext cx="7354243" cy="286247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5259B6-9592-490D-9692-23A6DD900E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9728" y="3365446"/>
            <a:ext cx="4953000" cy="426393"/>
          </a:xfrm>
        </p:spPr>
        <p:txBody>
          <a:bodyPr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40E91D-18E5-4731-B64D-89FA6D338F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9728" y="3744950"/>
            <a:ext cx="4953000" cy="2046251"/>
          </a:xfrm>
        </p:spPr>
        <p:txBody>
          <a:bodyPr/>
          <a:lstStyle/>
          <a:p>
            <a:r>
              <a:rPr lang="en-ZA" dirty="0"/>
              <a:t>Our product is priced below that of other companies on the market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Design is simple and easy to use, compared to the complex designs of the competitors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Affordability is the main draw for our consumers to our product</a:t>
            </a:r>
            <a:r>
              <a:rPr lang="en-US" dirty="0"/>
              <a:t>​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507607F-9E24-4250-8615-A5CB61BA54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00800" y="3365446"/>
            <a:ext cx="4953000" cy="426393"/>
          </a:xfrm>
        </p:spPr>
        <p:txBody>
          <a:bodyPr/>
          <a:lstStyle/>
          <a:p>
            <a:r>
              <a:rPr lang="en-US" dirty="0"/>
              <a:t>Competitors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53FA3EF-7124-4E69-8D7C-68B2154F6E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0800" y="3744950"/>
            <a:ext cx="4953000" cy="2046251"/>
          </a:xfrm>
        </p:spPr>
        <p:txBody>
          <a:bodyPr/>
          <a:lstStyle/>
          <a:p>
            <a:r>
              <a:rPr lang="en-ZA" dirty="0"/>
              <a:t>Company A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more expensive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B &amp; C 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expensive and inconvenient to use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D &amp; E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affordable, but inconvenient to use</a:t>
            </a:r>
            <a:endParaRPr lang="en-US" dirty="0"/>
          </a:p>
        </p:txBody>
      </p:sp>
      <p:sp>
        <p:nvSpPr>
          <p:cNvPr id="34" name="Date Placeholder 33">
            <a:extLst>
              <a:ext uri="{FF2B5EF4-FFF2-40B4-BE49-F238E27FC236}">
                <a16:creationId xmlns:a16="http://schemas.microsoft.com/office/drawing/2014/main" id="{CE5FA933-8959-4B54-AC99-11D104582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5" name="Footer Placeholder 34">
            <a:extLst>
              <a:ext uri="{FF2B5EF4-FFF2-40B4-BE49-F238E27FC236}">
                <a16:creationId xmlns:a16="http://schemas.microsoft.com/office/drawing/2014/main" id="{359ECB67-53CE-46F0-8F4C-CF75ABD54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6" name="Slide Number Placeholder 35">
            <a:extLst>
              <a:ext uri="{FF2B5EF4-FFF2-40B4-BE49-F238E27FC236}">
                <a16:creationId xmlns:a16="http://schemas.microsoft.com/office/drawing/2014/main" id="{4224E8B4-C6BD-4998-8E02-7B2861BBB4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1A47241-52E5-4D60-BFBB-CDEA5AE2B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1"/>
            <a:ext cx="6095999" cy="2139951"/>
          </a:xfrm>
          <a:prstGeom prst="rect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63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8C4CD6F5-95D8-45E8-B793-B1E0D78C9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427" y="571145"/>
            <a:ext cx="5355570" cy="438144"/>
          </a:xfrm>
        </p:spPr>
        <p:txBody>
          <a:bodyPr/>
          <a:lstStyle/>
          <a:p>
            <a:r>
              <a:rPr lang="en-US" noProof="0" dirty="0"/>
              <a:t>Competitive layout</a:t>
            </a:r>
            <a:endParaRPr lang="en-US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7A19CB6-7EA1-4846-BA43-DADCACE603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63262" y="311795"/>
            <a:ext cx="1706966" cy="426393"/>
          </a:xfrm>
        </p:spPr>
        <p:txBody>
          <a:bodyPr/>
          <a:lstStyle/>
          <a:p>
            <a:r>
              <a:rPr lang="en-US" dirty="0"/>
              <a:t>convenient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A3B8002E-960A-4D35-8AB9-E0DE71A28AB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026762" y="1774346"/>
            <a:ext cx="1929792" cy="426393"/>
          </a:xfrm>
        </p:spPr>
        <p:txBody>
          <a:bodyPr anchor="ctr"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3A86C768-908B-4AA6-AFE5-AEA1D9CD1AC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83673" y="2261070"/>
            <a:ext cx="913553" cy="426393"/>
          </a:xfrm>
        </p:spPr>
        <p:txBody>
          <a:bodyPr/>
          <a:lstStyle/>
          <a:p>
            <a:r>
              <a:rPr lang="en-US" dirty="0"/>
              <a:t>A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419224EA-4B21-4626-8AF4-E21AA43A2E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149242" y="3061800"/>
            <a:ext cx="1706966" cy="426393"/>
          </a:xfrm>
        </p:spPr>
        <p:txBody>
          <a:bodyPr/>
          <a:lstStyle/>
          <a:p>
            <a:r>
              <a:rPr lang="en-US" dirty="0"/>
              <a:t>Expensive​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AA6CEF7D-A869-47A8-8A5D-98CF9A5F893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795826" y="3061800"/>
            <a:ext cx="1706966" cy="426393"/>
          </a:xfrm>
        </p:spPr>
        <p:txBody>
          <a:bodyPr/>
          <a:lstStyle/>
          <a:p>
            <a:r>
              <a:rPr lang="en-US" dirty="0"/>
              <a:t>affordable</a:t>
            </a:r>
          </a:p>
        </p:txBody>
      </p:sp>
      <p:sp>
        <p:nvSpPr>
          <p:cNvPr id="85" name="Text Placeholder 84">
            <a:extLst>
              <a:ext uri="{FF2B5EF4-FFF2-40B4-BE49-F238E27FC236}">
                <a16:creationId xmlns:a16="http://schemas.microsoft.com/office/drawing/2014/main" id="{AE18E477-2C5C-4571-96B3-503E72EF4D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713450" y="3671475"/>
            <a:ext cx="913553" cy="426393"/>
          </a:xfrm>
        </p:spPr>
        <p:txBody>
          <a:bodyPr/>
          <a:lstStyle/>
          <a:p>
            <a:r>
              <a:rPr lang="en-US" dirty="0"/>
              <a:t>B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62F3E2A5-E5C6-4624-A138-5E06608FB9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8984" y="4145197"/>
            <a:ext cx="913553" cy="426393"/>
          </a:xfrm>
        </p:spPr>
        <p:txBody>
          <a:bodyPr/>
          <a:lstStyle/>
          <a:p>
            <a:r>
              <a:rPr lang="en-US" dirty="0"/>
              <a:t>D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D7382F8F-7AA1-4709-9477-1BFDB3F2BF0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85509" y="4584197"/>
            <a:ext cx="913553" cy="426393"/>
          </a:xfrm>
        </p:spPr>
        <p:txBody>
          <a:bodyPr/>
          <a:lstStyle/>
          <a:p>
            <a:r>
              <a:rPr lang="en-US" dirty="0"/>
              <a:t>E</a:t>
            </a:r>
          </a:p>
        </p:txBody>
      </p: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FE7F44BE-BE5E-49C9-8F98-329311F2ABE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650168" y="4298971"/>
            <a:ext cx="913553" cy="426393"/>
          </a:xfrm>
        </p:spPr>
        <p:txBody>
          <a:bodyPr/>
          <a:lstStyle/>
          <a:p>
            <a:r>
              <a:rPr lang="en-US" dirty="0"/>
              <a:t>C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A4E14BF-E159-4BBD-B32F-775933F241D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3261" y="5683895"/>
            <a:ext cx="1706966" cy="426393"/>
          </a:xfrm>
        </p:spPr>
        <p:txBody>
          <a:bodyPr/>
          <a:lstStyle/>
          <a:p>
            <a:r>
              <a:rPr lang="en-US" dirty="0"/>
              <a:t>Inconvenient​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D789C9-A8D3-405A-923E-DCF8CBB7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53CC1F-4953-4CF6-935A-455B90D9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4FF064-6A5C-40FF-A678-6A79023E0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86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>
            <a:extLst>
              <a:ext uri="{FF2B5EF4-FFF2-40B4-BE49-F238E27FC236}">
                <a16:creationId xmlns:a16="http://schemas.microsoft.com/office/drawing/2014/main" id="{7D64EB56-7814-4ADB-BD4C-D4E42F878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314" y="627486"/>
            <a:ext cx="5268686" cy="568896"/>
          </a:xfrm>
        </p:spPr>
        <p:txBody>
          <a:bodyPr/>
          <a:lstStyle/>
          <a:p>
            <a:r>
              <a:rPr lang="en-US" noProof="0" dirty="0"/>
              <a:t>Growth strategy</a:t>
            </a:r>
            <a:endParaRPr lang="en-US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961EE219-B131-4C25-AE31-AD3B197A4B7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20438" y="1011439"/>
            <a:ext cx="4989233" cy="568896"/>
          </a:xfrm>
        </p:spPr>
        <p:txBody>
          <a:bodyPr/>
          <a:lstStyle/>
          <a:p>
            <a:r>
              <a:rPr lang="en-ZA" dirty="0"/>
              <a:t>How we’ll scale in the future</a:t>
            </a:r>
            <a:r>
              <a:rPr lang="en-US" dirty="0"/>
              <a:t>​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09C30599-76A8-4BC6-94F7-A80189E4846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Feb 20xx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47CF6540-6A1C-4A70-8BA0-6A13694F1A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695" y="2044485"/>
            <a:ext cx="3081975" cy="1121230"/>
          </a:xfrm>
        </p:spPr>
        <p:txBody>
          <a:bodyPr/>
          <a:lstStyle/>
          <a:p>
            <a:r>
              <a:rPr lang="en-US" dirty="0"/>
              <a:t>Roll out product to local farms in the region to help establish the product​</a:t>
            </a:r>
          </a:p>
        </p:txBody>
      </p:sp>
      <p:sp>
        <p:nvSpPr>
          <p:cNvPr id="147" name="Text Placeholder 146">
            <a:extLst>
              <a:ext uri="{FF2B5EF4-FFF2-40B4-BE49-F238E27FC236}">
                <a16:creationId xmlns:a16="http://schemas.microsoft.com/office/drawing/2014/main" id="{85278DC3-7465-427B-9DD5-7E46CE00FFC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0666" y="3428263"/>
            <a:ext cx="1584471" cy="1121230"/>
          </a:xfrm>
        </p:spPr>
        <p:txBody>
          <a:bodyPr/>
          <a:lstStyle/>
          <a:p>
            <a:r>
              <a:rPr lang="en-US" dirty="0"/>
              <a:t>May 20xx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1B5D0D81-8352-40FD-B232-D587379A48F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727695" y="3428263"/>
            <a:ext cx="3081975" cy="1121230"/>
          </a:xfrm>
        </p:spPr>
        <p:txBody>
          <a:bodyPr/>
          <a:lstStyle/>
          <a:p>
            <a:r>
              <a:rPr lang="en-US" dirty="0"/>
              <a:t>Release the product to the general public and monitor press and regional market trends​</a:t>
            </a:r>
          </a:p>
        </p:txBody>
      </p:sp>
      <p:sp>
        <p:nvSpPr>
          <p:cNvPr id="149" name="Text Placeholder 148">
            <a:extLst>
              <a:ext uri="{FF2B5EF4-FFF2-40B4-BE49-F238E27FC236}">
                <a16:creationId xmlns:a16="http://schemas.microsoft.com/office/drawing/2014/main" id="{9D611317-439A-40F5-AA3E-CF88472F54C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20666" y="4812041"/>
            <a:ext cx="1584471" cy="1121230"/>
          </a:xfrm>
        </p:spPr>
        <p:txBody>
          <a:bodyPr/>
          <a:lstStyle/>
          <a:p>
            <a:r>
              <a:rPr lang="en-US" dirty="0"/>
              <a:t>Oct 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FFA4C3C-8D8D-4DAB-A3FC-6ACD990091D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727695" y="4812041"/>
            <a:ext cx="3081975" cy="1121230"/>
          </a:xfrm>
        </p:spPr>
        <p:txBody>
          <a:bodyPr/>
          <a:lstStyle/>
          <a:p>
            <a:r>
              <a:rPr lang="en-US" dirty="0"/>
              <a:t>Gather feedback from the agriculture and farming community to expand availability of the product​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5CFB4A-6359-4A5C-B94D-1A54B544E3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23F79-82E5-43EE-8390-DF067A88C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21" name="Picture Placeholder 20" descr="Close up of green grass">
            <a:extLst>
              <a:ext uri="{FF2B5EF4-FFF2-40B4-BE49-F238E27FC236}">
                <a16:creationId xmlns:a16="http://schemas.microsoft.com/office/drawing/2014/main" id="{EF945BF7-34F4-4EEA-A280-470C550BC5E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3831" y="0"/>
            <a:ext cx="5508168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62DA0-3900-45BB-8F3C-556CCD213A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891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>
            <a:extLst>
              <a:ext uri="{FF2B5EF4-FFF2-40B4-BE49-F238E27FC236}">
                <a16:creationId xmlns:a16="http://schemas.microsoft.com/office/drawing/2014/main" id="{783F2686-1393-4DFB-98E8-91B2C1C8B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99301"/>
            <a:ext cx="4114800" cy="607969"/>
          </a:xfrm>
        </p:spPr>
        <p:txBody>
          <a:bodyPr/>
          <a:lstStyle/>
          <a:p>
            <a:r>
              <a:rPr lang="en-US" noProof="0" dirty="0"/>
              <a:t>Traction</a:t>
            </a:r>
            <a:endParaRPr lang="en-US" dirty="0"/>
          </a:p>
        </p:txBody>
      </p:sp>
      <p:sp>
        <p:nvSpPr>
          <p:cNvPr id="199" name="Text Placeholder 198">
            <a:extLst>
              <a:ext uri="{FF2B5EF4-FFF2-40B4-BE49-F238E27FC236}">
                <a16:creationId xmlns:a16="http://schemas.microsoft.com/office/drawing/2014/main" id="{AE2BEFCD-CE33-41A5-B305-37261A133B7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62186" y="1011441"/>
            <a:ext cx="3467628" cy="568896"/>
          </a:xfrm>
        </p:spPr>
        <p:txBody>
          <a:bodyPr/>
          <a:lstStyle/>
          <a:p>
            <a:r>
              <a:rPr lang="en-ZA" dirty="0"/>
              <a:t>Forecasting for success</a:t>
            </a:r>
            <a:r>
              <a:rPr lang="en-US" dirty="0"/>
              <a:t>​</a:t>
            </a:r>
          </a:p>
        </p:txBody>
      </p:sp>
      <p:sp>
        <p:nvSpPr>
          <p:cNvPr id="234" name="Text Placeholder 233">
            <a:extLst>
              <a:ext uri="{FF2B5EF4-FFF2-40B4-BE49-F238E27FC236}">
                <a16:creationId xmlns:a16="http://schemas.microsoft.com/office/drawing/2014/main" id="{37AADAF6-D8CA-408B-9297-EDE3ED23EAC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10838" y="2564313"/>
            <a:ext cx="4750631" cy="448769"/>
          </a:xfrm>
        </p:spPr>
        <p:txBody>
          <a:bodyPr/>
          <a:lstStyle/>
          <a:p>
            <a:r>
              <a:rPr lang="en-US" dirty="0"/>
              <a:t>Metrics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1B78D3-73E9-4E4A-A547-F0B4C23F15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739877" y="2564313"/>
            <a:ext cx="3532840" cy="448769"/>
          </a:xfrm>
        </p:spPr>
        <p:txBody>
          <a:bodyPr/>
          <a:lstStyle/>
          <a:p>
            <a:r>
              <a:rPr lang="en-US" dirty="0"/>
              <a:t>Revenue by year</a:t>
            </a:r>
          </a:p>
        </p:txBody>
      </p:sp>
      <p:graphicFrame>
        <p:nvGraphicFramePr>
          <p:cNvPr id="85" name="Content Placeholder 84">
            <a:extLst>
              <a:ext uri="{FF2B5EF4-FFF2-40B4-BE49-F238E27FC236}">
                <a16:creationId xmlns:a16="http://schemas.microsoft.com/office/drawing/2014/main" id="{ECFF9EF6-2F82-4FB5-9F16-8D424467528B}"/>
              </a:ext>
            </a:extLst>
          </p:cNvPr>
          <p:cNvGraphicFramePr>
            <a:graphicFrameLocks noGrp="1"/>
          </p:cNvGraphicFramePr>
          <p:nvPr>
            <p:ph sz="quarter" idx="35"/>
            <p:extLst>
              <p:ext uri="{D42A27DB-BD31-4B8C-83A1-F6EECF244321}">
                <p14:modId xmlns:p14="http://schemas.microsoft.com/office/powerpoint/2010/main" val="2554705572"/>
              </p:ext>
            </p:extLst>
          </p:nvPr>
        </p:nvGraphicFramePr>
        <p:xfrm>
          <a:off x="911225" y="3187700"/>
          <a:ext cx="4750632" cy="277148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771481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985625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915234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14655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1063637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720585">
                <a:tc>
                  <a:txBody>
                    <a:bodyPr/>
                    <a:lstStyle/>
                    <a:p>
                      <a:pPr algn="r"/>
                      <a:endParaRPr lang="en-US" sz="17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clients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orders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Gross avenue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Net revenue</a:t>
                      </a:r>
                    </a:p>
                  </a:txBody>
                  <a:tcPr marL="78782" marR="78782" marT="39391" marB="39391"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1,100​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$7,000​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$16,000​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$25,000​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$40,000​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</a:tbl>
          </a:graphicData>
        </a:graphic>
      </p:graphicFrame>
      <p:graphicFrame>
        <p:nvGraphicFramePr>
          <p:cNvPr id="87" name="Content Placeholder 86" descr="Chart Placeholder">
            <a:extLst>
              <a:ext uri="{FF2B5EF4-FFF2-40B4-BE49-F238E27FC236}">
                <a16:creationId xmlns:a16="http://schemas.microsoft.com/office/drawing/2014/main" id="{B24A253B-8CBC-4BE8-90BF-7006A0DC66E1}"/>
              </a:ext>
            </a:extLst>
          </p:cNvPr>
          <p:cNvGraphicFramePr>
            <a:graphicFrameLocks noGrp="1"/>
          </p:cNvGraphicFramePr>
          <p:nvPr>
            <p:ph sz="quarter" idx="36"/>
            <p:extLst>
              <p:ext uri="{D42A27DB-BD31-4B8C-83A1-F6EECF244321}">
                <p14:modId xmlns:p14="http://schemas.microsoft.com/office/powerpoint/2010/main" val="2993324706"/>
              </p:ext>
            </p:extLst>
          </p:nvPr>
        </p:nvGraphicFramePr>
        <p:xfrm>
          <a:off x="7027863" y="3106738"/>
          <a:ext cx="4252912" cy="288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D7703-126A-48E3-A3B0-C2CD623BD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5A6E0A-0360-464C-B6EB-6A88D503F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D04C2-233E-415F-8309-2906D8AB2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870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>
            <a:extLst>
              <a:ext uri="{FF2B5EF4-FFF2-40B4-BE49-F238E27FC236}">
                <a16:creationId xmlns:a16="http://schemas.microsoft.com/office/drawing/2014/main" id="{08558695-BE35-4EE0-BB6E-13295A197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2600" y="693738"/>
            <a:ext cx="3606800" cy="633412"/>
          </a:xfrm>
        </p:spPr>
        <p:txBody>
          <a:bodyPr/>
          <a:lstStyle/>
          <a:p>
            <a:r>
              <a:rPr lang="en-US" noProof="0" dirty="0"/>
              <a:t>2-year action plan</a:t>
            </a:r>
            <a:endParaRPr lang="en-US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C53C72A-647D-4F5E-A586-3DC1C825918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029367" y="2200550"/>
            <a:ext cx="1440088" cy="469597"/>
          </a:xfrm>
        </p:spPr>
        <p:txBody>
          <a:bodyPr/>
          <a:lstStyle/>
          <a:p>
            <a:r>
              <a:rPr lang="en-ZA" dirty="0"/>
              <a:t>Get volunteers​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99BB46D-0770-445F-A0CD-68BD0B34BD3E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397612" y="2200550"/>
            <a:ext cx="1440088" cy="469597"/>
          </a:xfrm>
        </p:spPr>
        <p:txBody>
          <a:bodyPr/>
          <a:lstStyle/>
          <a:p>
            <a:r>
              <a:rPr lang="en-ZA" dirty="0"/>
              <a:t>Gather feedback​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A6B1C4D-B409-4AE3-88DC-D6338DE965F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8344687" y="2200550"/>
            <a:ext cx="1440088" cy="469597"/>
          </a:xfrm>
        </p:spPr>
        <p:txBody>
          <a:bodyPr/>
          <a:lstStyle/>
          <a:p>
            <a:r>
              <a:rPr lang="en-ZA" dirty="0"/>
              <a:t>Deliver to consumers​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348FDA6F-3429-4031-8FFE-6F210904C21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96804" y="2739533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0CC0882-5516-4483-B475-5B6F1E8CF7C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12346" y="3170170"/>
            <a:ext cx="495300" cy="652276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EF15278C-ABAD-426D-B35B-69B713F819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01761" y="3170170"/>
            <a:ext cx="495300" cy="652276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796AF702-9970-40C9-8EE9-94B414AA63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91176" y="3170170"/>
            <a:ext cx="495300" cy="652276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06869098-68A6-480F-ADF8-A7E3E7E4F77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80591" y="3170170"/>
            <a:ext cx="495300" cy="652276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AD021D45-FAF7-4D66-B9C2-A81E1B5E864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10807" y="3170170"/>
            <a:ext cx="615310" cy="652276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79" name="Text Placeholder 178">
            <a:extLst>
              <a:ext uri="{FF2B5EF4-FFF2-40B4-BE49-F238E27FC236}">
                <a16:creationId xmlns:a16="http://schemas.microsoft.com/office/drawing/2014/main" id="{71A5A1BE-92CF-4557-94F8-E986C68277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59421" y="3170170"/>
            <a:ext cx="495300" cy="652276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80" name="Text Placeholder 179">
            <a:extLst>
              <a:ext uri="{FF2B5EF4-FFF2-40B4-BE49-F238E27FC236}">
                <a16:creationId xmlns:a16="http://schemas.microsoft.com/office/drawing/2014/main" id="{5C5DF15A-133A-468A-AC39-E25A57532AD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48836" y="3170170"/>
            <a:ext cx="495300" cy="652276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81" name="Text Placeholder 180">
            <a:extLst>
              <a:ext uri="{FF2B5EF4-FFF2-40B4-BE49-F238E27FC236}">
                <a16:creationId xmlns:a16="http://schemas.microsoft.com/office/drawing/2014/main" id="{FE61BD45-DE02-4EB3-BAEF-2EDF1746E6F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238251" y="3170170"/>
            <a:ext cx="495300" cy="652276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82" name="Text Placeholder 181">
            <a:extLst>
              <a:ext uri="{FF2B5EF4-FFF2-40B4-BE49-F238E27FC236}">
                <a16:creationId xmlns:a16="http://schemas.microsoft.com/office/drawing/2014/main" id="{C36E6F40-B4B8-41ED-B6CE-8C2174836BD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27666" y="3170170"/>
            <a:ext cx="495300" cy="652276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83" name="Text Placeholder 182">
            <a:extLst>
              <a:ext uri="{FF2B5EF4-FFF2-40B4-BE49-F238E27FC236}">
                <a16:creationId xmlns:a16="http://schemas.microsoft.com/office/drawing/2014/main" id="{0DCB6313-C2E3-48EF-9C72-0C51FAF7B3E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17081" y="3170170"/>
            <a:ext cx="495300" cy="652276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CD7D8B11-19D6-4D60-A8D8-D13FAEE6D5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606496" y="3170170"/>
            <a:ext cx="495300" cy="652276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53B80567-58CE-47E3-9593-B9031A7C3D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395907" y="3170170"/>
            <a:ext cx="495300" cy="652276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8950EEF-964E-4B62-8DC0-45C212800A8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2029367" y="4003137"/>
            <a:ext cx="1440088" cy="408780"/>
          </a:xfrm>
        </p:spPr>
        <p:txBody>
          <a:bodyPr/>
          <a:lstStyle/>
          <a:p>
            <a:r>
              <a:rPr lang="en-ZA" dirty="0"/>
              <a:t>Run focus groups</a:t>
            </a:r>
            <a:r>
              <a:rPr lang="en-US" dirty="0"/>
              <a:t>​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FED129B9-5854-4218-9D5D-707D3B34DCE7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976442" y="4003137"/>
            <a:ext cx="1440088" cy="408780"/>
          </a:xfrm>
        </p:spPr>
        <p:txBody>
          <a:bodyPr/>
          <a:lstStyle/>
          <a:p>
            <a:r>
              <a:rPr lang="en-ZA" dirty="0"/>
              <a:t>Test with farms​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B64E57FA-5797-49C7-9000-5C5DC208BB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923517" y="4003137"/>
            <a:ext cx="1440088" cy="408780"/>
          </a:xfrm>
        </p:spPr>
        <p:txBody>
          <a:bodyPr/>
          <a:lstStyle/>
          <a:p>
            <a:r>
              <a:rPr lang="en-ZA" dirty="0"/>
              <a:t>Regional launch</a:t>
            </a:r>
            <a:r>
              <a:rPr lang="en-US" dirty="0"/>
              <a:t>​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A0A66611-D318-48C9-9B6F-303CDFF9CC5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804" y="4437609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86" name="Text Placeholder 185">
            <a:extLst>
              <a:ext uri="{FF2B5EF4-FFF2-40B4-BE49-F238E27FC236}">
                <a16:creationId xmlns:a16="http://schemas.microsoft.com/office/drawing/2014/main" id="{5ED1F34E-1F11-4DBB-AF35-C69FFFD2478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712346" y="4871997"/>
            <a:ext cx="495300" cy="652272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87" name="Text Placeholder 186">
            <a:extLst>
              <a:ext uri="{FF2B5EF4-FFF2-40B4-BE49-F238E27FC236}">
                <a16:creationId xmlns:a16="http://schemas.microsoft.com/office/drawing/2014/main" id="{FFF65FE3-CB9E-46B4-B21D-B9A2C18447F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501761" y="4871997"/>
            <a:ext cx="495300" cy="652272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88" name="Text Placeholder 187">
            <a:extLst>
              <a:ext uri="{FF2B5EF4-FFF2-40B4-BE49-F238E27FC236}">
                <a16:creationId xmlns:a16="http://schemas.microsoft.com/office/drawing/2014/main" id="{859F86C1-A2CC-4166-B4E2-F04250C693B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291176" y="4871997"/>
            <a:ext cx="495300" cy="652272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89" name="Text Placeholder 188">
            <a:extLst>
              <a:ext uri="{FF2B5EF4-FFF2-40B4-BE49-F238E27FC236}">
                <a16:creationId xmlns:a16="http://schemas.microsoft.com/office/drawing/2014/main" id="{E37B2B2B-AEA5-429C-A352-B3A35D9714B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080591" y="4871997"/>
            <a:ext cx="495300" cy="652272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90" name="Text Placeholder 189">
            <a:extLst>
              <a:ext uri="{FF2B5EF4-FFF2-40B4-BE49-F238E27FC236}">
                <a16:creationId xmlns:a16="http://schemas.microsoft.com/office/drawing/2014/main" id="{8039BE05-7838-42F5-B60C-C825A8E058B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810807" y="4871997"/>
            <a:ext cx="615310" cy="652272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91" name="Text Placeholder 190">
            <a:extLst>
              <a:ext uri="{FF2B5EF4-FFF2-40B4-BE49-F238E27FC236}">
                <a16:creationId xmlns:a16="http://schemas.microsoft.com/office/drawing/2014/main" id="{06401AC3-502F-4C74-92E7-F2E70BDC2C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659421" y="4871997"/>
            <a:ext cx="495300" cy="652272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92" name="Text Placeholder 191">
            <a:extLst>
              <a:ext uri="{FF2B5EF4-FFF2-40B4-BE49-F238E27FC236}">
                <a16:creationId xmlns:a16="http://schemas.microsoft.com/office/drawing/2014/main" id="{38BFD19C-89D5-406C-BB24-C94A97196ED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448836" y="4871997"/>
            <a:ext cx="495300" cy="652272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93" name="Text Placeholder 192">
            <a:extLst>
              <a:ext uri="{FF2B5EF4-FFF2-40B4-BE49-F238E27FC236}">
                <a16:creationId xmlns:a16="http://schemas.microsoft.com/office/drawing/2014/main" id="{7C1B8E44-55D2-4DBF-8C2D-88B09E9FD34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238251" y="4871997"/>
            <a:ext cx="495300" cy="652272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94" name="Text Placeholder 193">
            <a:extLst>
              <a:ext uri="{FF2B5EF4-FFF2-40B4-BE49-F238E27FC236}">
                <a16:creationId xmlns:a16="http://schemas.microsoft.com/office/drawing/2014/main" id="{DBECA04A-1653-459B-B8F0-6AEDC2BF4D2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027666" y="4871997"/>
            <a:ext cx="495300" cy="652272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95" name="Text Placeholder 194">
            <a:extLst>
              <a:ext uri="{FF2B5EF4-FFF2-40B4-BE49-F238E27FC236}">
                <a16:creationId xmlns:a16="http://schemas.microsoft.com/office/drawing/2014/main" id="{DB02768E-4179-4DE8-A4EE-AD064756CF7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817081" y="4871997"/>
            <a:ext cx="495300" cy="652272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96" name="Text Placeholder 195">
            <a:extLst>
              <a:ext uri="{FF2B5EF4-FFF2-40B4-BE49-F238E27FC236}">
                <a16:creationId xmlns:a16="http://schemas.microsoft.com/office/drawing/2014/main" id="{6D9C5969-EDF7-4B76-8E3D-AA396353A26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606496" y="4871997"/>
            <a:ext cx="495300" cy="652272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97" name="Text Placeholder 196">
            <a:extLst>
              <a:ext uri="{FF2B5EF4-FFF2-40B4-BE49-F238E27FC236}">
                <a16:creationId xmlns:a16="http://schemas.microsoft.com/office/drawing/2014/main" id="{E7E45E00-A135-42C9-869E-325892100B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0395907" y="4871997"/>
            <a:ext cx="495300" cy="652272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D00DFF-6831-44EB-A148-4F18A57B6F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3BF24E-D9E1-45E9-9A99-5CDCDA596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FDB61-395F-4E72-B3B9-A6C9C081B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563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A32F9891-B6E7-4529-9D22-D1F252613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728" y="317739"/>
            <a:ext cx="4114800" cy="623923"/>
          </a:xfrm>
        </p:spPr>
        <p:txBody>
          <a:bodyPr/>
          <a:lstStyle/>
          <a:p>
            <a:r>
              <a:rPr lang="en-US" noProof="0" dirty="0"/>
              <a:t>financials</a:t>
            </a:r>
            <a:endParaRPr lang="en-US" dirty="0"/>
          </a:p>
        </p:txBody>
      </p:sp>
      <p:graphicFrame>
        <p:nvGraphicFramePr>
          <p:cNvPr id="31" name="Content Placeholder 30">
            <a:extLst>
              <a:ext uri="{FF2B5EF4-FFF2-40B4-BE49-F238E27FC236}">
                <a16:creationId xmlns:a16="http://schemas.microsoft.com/office/drawing/2014/main" id="{B0373CDF-8D7B-473F-83D5-9DB08615A46D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530290330"/>
              </p:ext>
            </p:extLst>
          </p:nvPr>
        </p:nvGraphicFramePr>
        <p:xfrm>
          <a:off x="914400" y="906463"/>
          <a:ext cx="5758665" cy="506904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46927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1150238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1032696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74674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554130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412269">
                <a:tc>
                  <a:txBody>
                    <a:bodyPr/>
                    <a:lstStyle/>
                    <a:p>
                      <a:pPr algn="r"/>
                      <a:endParaRPr lang="en-US" sz="18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400" b="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35517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Detailers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Users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35718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Sales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Average Price per Sale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75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80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  <a:tr h="37735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Revenue @ 15%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575269"/>
                  </a:ext>
                </a:extLst>
              </a:tr>
              <a:tr h="35606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Gross Profit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0227705"/>
                  </a:ext>
                </a:extLst>
              </a:tr>
              <a:tr h="36301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Expenses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867358"/>
                  </a:ext>
                </a:extLst>
              </a:tr>
              <a:tr h="36764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Sales &amp; Marketing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38,400,000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151,200,000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8114081"/>
                  </a:ext>
                </a:extLst>
              </a:tr>
              <a:tr h="360261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Customer Service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1,687,500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267748"/>
                  </a:ext>
                </a:extLst>
              </a:tr>
              <a:tr h="345153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Product Development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1341114"/>
                  </a:ext>
                </a:extLst>
              </a:tr>
              <a:tr h="35072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Research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281,250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4,320,000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17110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Total Expenses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7,593,750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52,800,000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187,920,000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8074008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EBIT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-1,968,750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-4,800,000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28,080,000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353374"/>
                  </a:ext>
                </a:extLst>
              </a:tr>
            </a:tbl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7712EE-CE28-402F-903B-90AEE8D39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4F485F-FC54-4C73-ADD3-B309E9E7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13" name="Picture Placeholder 12" descr="A picture containing grass sprouting">
            <a:extLst>
              <a:ext uri="{FF2B5EF4-FFF2-40B4-BE49-F238E27FC236}">
                <a16:creationId xmlns:a16="http://schemas.microsoft.com/office/drawing/2014/main" id="{326D0768-880D-4BBA-B290-B3245B6F39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8229" y="0"/>
            <a:ext cx="4593770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98B42E-E615-4755-9FB3-CA80590F7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25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>
            <a:extLst>
              <a:ext uri="{FF2B5EF4-FFF2-40B4-BE49-F238E27FC236}">
                <a16:creationId xmlns:a16="http://schemas.microsoft.com/office/drawing/2014/main" id="{75F1FCDA-B020-4B89-81B7-9FDDDA7A3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44286"/>
            <a:ext cx="4114800" cy="747929"/>
          </a:xfrm>
        </p:spPr>
        <p:txBody>
          <a:bodyPr anchor="ctr">
            <a:normAutofit/>
          </a:bodyPr>
          <a:lstStyle/>
          <a:p>
            <a:r>
              <a:rPr lang="en-US" noProof="0" dirty="0"/>
              <a:t>Meet the team</a:t>
            </a:r>
            <a:endParaRPr lang="en-US" dirty="0"/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74E87BED-9FDA-470B-8A0C-B2CA96C06B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4995" r="18743" b="-3"/>
          <a:stretch/>
        </p:blipFill>
        <p:spPr>
          <a:xfrm>
            <a:off x="897731" y="2427897"/>
            <a:ext cx="2099702" cy="2115227"/>
          </a:xfrm>
          <a:noFill/>
        </p:spPr>
      </p:pic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1E960A-7E3D-4F8D-9D62-A555536F8E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3729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Fred hill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E49AD40-AE90-4EBE-841C-B62FD35527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3728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President</a:t>
            </a:r>
          </a:p>
        </p:txBody>
      </p:sp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CEAF01C6-D536-48A7-A6A7-1A2E692E410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20839" r="21585" b="-4"/>
          <a:stretch/>
        </p:blipFill>
        <p:spPr>
          <a:xfrm>
            <a:off x="3667826" y="2427897"/>
            <a:ext cx="2099702" cy="2115227"/>
          </a:xfrm>
          <a:noFill/>
        </p:spPr>
      </p:pic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003C108A-A3A2-4E65-A46C-D9DB58BC1AF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73826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Kirill Morgan</a:t>
            </a:r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22C4EEEB-8921-42F3-A225-77BFB94908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473825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Executive Officer​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A7E5585A-6A9C-4D8F-AAC0-F1BDF44F204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/>
          <a:srcRect t="9754" r="-1" b="23002"/>
          <a:stretch/>
        </p:blipFill>
        <p:spPr>
          <a:xfrm>
            <a:off x="6437921" y="2427897"/>
            <a:ext cx="2099702" cy="2115227"/>
          </a:xfrm>
          <a:noFill/>
        </p:spPr>
      </p:pic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6A6CACEE-8BA3-47C7-ADC6-38D445EC186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43921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Nina </a:t>
            </a:r>
            <a:r>
              <a:rPr lang="en-US" dirty="0" err="1"/>
              <a:t>sillo</a:t>
            </a:r>
            <a:endParaRPr lang="en-US" dirty="0"/>
          </a:p>
        </p:txBody>
      </p:sp>
      <p:sp>
        <p:nvSpPr>
          <p:cNvPr id="90" name="Text Placeholder 89">
            <a:extLst>
              <a:ext uri="{FF2B5EF4-FFF2-40B4-BE49-F238E27FC236}">
                <a16:creationId xmlns:a16="http://schemas.microsoft.com/office/drawing/2014/main" id="{DF9A17E8-323B-4E69-8593-CF9343A3301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43920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Operations Officer​</a:t>
            </a:r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6D6429CD-8CD3-4A8B-A591-6193B9A46A0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5"/>
          <a:srcRect l="13245" r="20493" b="-3"/>
          <a:stretch/>
        </p:blipFill>
        <p:spPr>
          <a:xfrm>
            <a:off x="9208016" y="2427897"/>
            <a:ext cx="2099702" cy="2115227"/>
          </a:xfrm>
          <a:noFill/>
        </p:spPr>
      </p:pic>
      <p:sp>
        <p:nvSpPr>
          <p:cNvPr id="91" name="Text Placeholder 90">
            <a:extLst>
              <a:ext uri="{FF2B5EF4-FFF2-40B4-BE49-F238E27FC236}">
                <a16:creationId xmlns:a16="http://schemas.microsoft.com/office/drawing/2014/main" id="{2E75F4E0-B4BA-4612-9927-C5D1F40375A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14015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 err="1"/>
              <a:t>Sima</a:t>
            </a:r>
            <a:r>
              <a:rPr lang="en-US" dirty="0"/>
              <a:t> </a:t>
            </a:r>
            <a:r>
              <a:rPr lang="en-US" dirty="0" err="1"/>
              <a:t>nargil</a:t>
            </a:r>
            <a:endParaRPr lang="en-US" dirty="0"/>
          </a:p>
        </p:txBody>
      </p:sp>
      <p:sp>
        <p:nvSpPr>
          <p:cNvPr id="92" name="Text Placeholder 91">
            <a:extLst>
              <a:ext uri="{FF2B5EF4-FFF2-40B4-BE49-F238E27FC236}">
                <a16:creationId xmlns:a16="http://schemas.microsoft.com/office/drawing/2014/main" id="{810168AB-103E-4451-ACA1-C71EED8C7C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014014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VP Marketing​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EEF5BD-0EB0-42A2-8523-F389FB13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20XX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D04B58-DFBF-4018-89AD-4BEBB5E9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Pitch deck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F69C9E-F651-4E5E-BB4B-08239BEE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EA87306C-81BA-4795-A5CA-9392456A8C1E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533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5BCCD6C8-F91D-4A81-8513-B31078BBC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82" y="422661"/>
            <a:ext cx="5200532" cy="720399"/>
          </a:xfrm>
        </p:spPr>
        <p:txBody>
          <a:bodyPr/>
          <a:lstStyle/>
          <a:p>
            <a:r>
              <a:rPr lang="en-US" noProof="0" dirty="0"/>
              <a:t>Market overview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9F219F7A-AA8D-44E8-85C6-7B9E43B2FE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20003" y="1617548"/>
            <a:ext cx="876929" cy="720399"/>
          </a:xfrm>
        </p:spPr>
        <p:txBody>
          <a:bodyPr/>
          <a:lstStyle/>
          <a:p>
            <a:r>
              <a:rPr lang="en-ZA" dirty="0"/>
              <a:t>$3B</a:t>
            </a:r>
            <a:r>
              <a:rPr lang="en-US" dirty="0"/>
              <a:t>​</a:t>
            </a:r>
          </a:p>
        </p:txBody>
      </p:sp>
      <p:sp>
        <p:nvSpPr>
          <p:cNvPr id="100" name="Text Placeholder 99">
            <a:extLst>
              <a:ext uri="{FF2B5EF4-FFF2-40B4-BE49-F238E27FC236}">
                <a16:creationId xmlns:a16="http://schemas.microsoft.com/office/drawing/2014/main" id="{20C05462-50C1-47AC-B864-6331DA4803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0003" y="3180036"/>
            <a:ext cx="876930" cy="720400"/>
          </a:xfrm>
        </p:spPr>
        <p:txBody>
          <a:bodyPr/>
          <a:lstStyle/>
          <a:p>
            <a:r>
              <a:rPr lang="en-US" dirty="0"/>
              <a:t>$2B</a:t>
            </a:r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26F75E59-B08F-4122-977F-72EEC91E5B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0003" y="4760985"/>
            <a:ext cx="876930" cy="720400"/>
          </a:xfrm>
        </p:spPr>
        <p:txBody>
          <a:bodyPr/>
          <a:lstStyle/>
          <a:p>
            <a:r>
              <a:rPr lang="en-US" dirty="0"/>
              <a:t>$1B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0E231FA-A4C7-4627-A14C-74DA402FD9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02977" y="1456753"/>
            <a:ext cx="3365003" cy="1017102"/>
          </a:xfrm>
        </p:spPr>
        <p:txBody>
          <a:bodyPr/>
          <a:lstStyle/>
          <a:p>
            <a:r>
              <a:rPr lang="en-ZA" dirty="0"/>
              <a:t>Opportunity to build</a:t>
            </a:r>
            <a:r>
              <a:rPr lang="en-US" dirty="0"/>
              <a:t>​</a:t>
            </a:r>
          </a:p>
          <a:p>
            <a:r>
              <a:rPr lang="en-ZA" dirty="0"/>
              <a:t>Fully inclusive market</a:t>
            </a:r>
            <a:endParaRPr lang="en-US" dirty="0"/>
          </a:p>
          <a:p>
            <a:r>
              <a:rPr lang="en-ZA" dirty="0"/>
              <a:t>Total addressable market</a:t>
            </a:r>
            <a:r>
              <a:rPr lang="en-US" dirty="0"/>
              <a:t>​</a:t>
            </a:r>
          </a:p>
        </p:txBody>
      </p:sp>
      <p:sp>
        <p:nvSpPr>
          <p:cNvPr id="99" name="Text Placeholder 98">
            <a:extLst>
              <a:ext uri="{FF2B5EF4-FFF2-40B4-BE49-F238E27FC236}">
                <a16:creationId xmlns:a16="http://schemas.microsoft.com/office/drawing/2014/main" id="{5355A1F3-1DF5-4754-82C7-DBE14DBFAC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102977" y="3031685"/>
            <a:ext cx="3365003" cy="1017102"/>
          </a:xfrm>
        </p:spPr>
        <p:txBody>
          <a:bodyPr/>
          <a:lstStyle/>
          <a:p>
            <a:r>
              <a:rPr lang="en-US" dirty="0"/>
              <a:t>Freedom to invent​</a:t>
            </a:r>
          </a:p>
          <a:p>
            <a:r>
              <a:rPr lang="en-ZA" dirty="0"/>
              <a:t>Selectively inclusive market</a:t>
            </a:r>
            <a:r>
              <a:rPr lang="en-US" dirty="0"/>
              <a:t>​</a:t>
            </a:r>
          </a:p>
          <a:p>
            <a:r>
              <a:rPr lang="en-ZA" dirty="0"/>
              <a:t>Serviceable available market</a:t>
            </a:r>
            <a:r>
              <a:rPr lang="en-US" dirty="0"/>
              <a:t>​</a:t>
            </a:r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E67B7AF0-52AF-488F-990C-DB132A565BA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102977" y="4612634"/>
            <a:ext cx="3365003" cy="1017102"/>
          </a:xfrm>
        </p:spPr>
        <p:txBody>
          <a:bodyPr/>
          <a:lstStyle/>
          <a:p>
            <a:r>
              <a:rPr lang="en-ZA" dirty="0"/>
              <a:t>Few competitors​</a:t>
            </a:r>
          </a:p>
          <a:p>
            <a:r>
              <a:rPr lang="en-ZA" dirty="0"/>
              <a:t>Specifically targeted market</a:t>
            </a:r>
            <a:r>
              <a:rPr lang="en-US" dirty="0"/>
              <a:t>​</a:t>
            </a:r>
          </a:p>
          <a:p>
            <a:r>
              <a:rPr lang="en-ZA" dirty="0"/>
              <a:t>Serviceable obtainable market​</a:t>
            </a:r>
          </a:p>
        </p:txBody>
      </p:sp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6118120B-49F2-457A-8FD7-4A9BA3AC6A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5E3392C-C6EB-4B0C-B644-CBD1E6A344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6472721" y="-138145"/>
            <a:ext cx="11034004" cy="7356762"/>
          </a:xfrm>
        </p:spPr>
      </p:pic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08ADC8B7-1650-4062-AE08-FC1C3B6AD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071C9AA2-1CCA-4329-B67C-08356C3C3C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A312F11-75CA-44C5-8937-46152AD552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235527" y="3190453"/>
            <a:ext cx="12427527" cy="829223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5A25FA4-A288-4460-BF12-637E07795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6874" y="1329829"/>
            <a:ext cx="2043713" cy="640698"/>
          </a:xfrm>
        </p:spPr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C52C13-996F-4CF8-BBA5-F6CC233475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12513" y="808353"/>
            <a:ext cx="6341212" cy="1682433"/>
          </a:xfrm>
        </p:spPr>
        <p:txBody>
          <a:bodyPr/>
          <a:lstStyle/>
          <a:p>
            <a:r>
              <a:rPr lang="en-US" dirty="0"/>
              <a:t>At </a:t>
            </a:r>
            <a:r>
              <a:rPr lang="en-US" dirty="0" err="1"/>
              <a:t>DaveCo</a:t>
            </a:r>
            <a:r>
              <a:rPr lang="en-US" dirty="0"/>
              <a:t>, we empower farming communities to foster collaborative thinking to further drive workplace innovation. By closing the loop and leveraging ethical farming methods, we help businesses grow organically and nurture a consumer first mindset.</a:t>
            </a:r>
          </a:p>
        </p:txBody>
      </p:sp>
      <p:sp>
        <p:nvSpPr>
          <p:cNvPr id="57" name="Date Placeholder 56">
            <a:extLst>
              <a:ext uri="{FF2B5EF4-FFF2-40B4-BE49-F238E27FC236}">
                <a16:creationId xmlns:a16="http://schemas.microsoft.com/office/drawing/2014/main" id="{653BB8CA-23AF-4226-9FB3-FA1964EBA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8" name="Footer Placeholder 57">
            <a:extLst>
              <a:ext uri="{FF2B5EF4-FFF2-40B4-BE49-F238E27FC236}">
                <a16:creationId xmlns:a16="http://schemas.microsoft.com/office/drawing/2014/main" id="{4DDD181B-D1CF-4E5A-B354-DE584F3F2B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Pitch deck</a:t>
            </a:r>
            <a:endParaRPr lang="en-US" dirty="0"/>
          </a:p>
        </p:txBody>
      </p:sp>
      <p:sp>
        <p:nvSpPr>
          <p:cNvPr id="59" name="Slide Number Placeholder 58">
            <a:extLst>
              <a:ext uri="{FF2B5EF4-FFF2-40B4-BE49-F238E27FC236}">
                <a16:creationId xmlns:a16="http://schemas.microsoft.com/office/drawing/2014/main" id="{185AB600-E5B8-4AFD-A7DA-37E5D3AFF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339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F179F5EC-E9A8-486A-B033-89646A3066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63957" y="3620927"/>
            <a:ext cx="7299077" cy="11835"/>
            <a:chOff x="2463957" y="4863523"/>
            <a:chExt cx="7299077" cy="11835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E12F95C-B51E-4D4A-8268-671616826F3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346225" y="4875338"/>
              <a:ext cx="1416809" cy="2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F91B3C1-0B67-4152-BF76-D512D700B6A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400761" y="4875337"/>
              <a:ext cx="1472831" cy="1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C1410C5-14A1-416E-BB83-F2669D823D6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463957" y="4863523"/>
              <a:ext cx="1354545" cy="11815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itle 42">
            <a:extLst>
              <a:ext uri="{FF2B5EF4-FFF2-40B4-BE49-F238E27FC236}">
                <a16:creationId xmlns:a16="http://schemas.microsoft.com/office/drawing/2014/main" id="{7919B8D7-7BC4-471E-A5D6-68CEFB69F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615940"/>
            <a:ext cx="4137262" cy="938778"/>
          </a:xfrm>
        </p:spPr>
        <p:txBody>
          <a:bodyPr/>
          <a:lstStyle/>
          <a:p>
            <a:r>
              <a:rPr lang="en-US" noProof="0" dirty="0"/>
              <a:t>Funding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8AA6DF9-C0BD-4398-AE4D-694E20340FD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01170" y="3079567"/>
            <a:ext cx="1200150" cy="1151632"/>
          </a:xfrm>
        </p:spPr>
        <p:txBody>
          <a:bodyPr/>
          <a:lstStyle/>
          <a:p>
            <a:r>
              <a:rPr lang="en-US" dirty="0"/>
              <a:t>12K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7BEC3CBF-D4C4-41EA-89B6-14BFFC46BFC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010890" y="3079567"/>
            <a:ext cx="1223858" cy="1151632"/>
          </a:xfrm>
        </p:spPr>
        <p:txBody>
          <a:bodyPr/>
          <a:lstStyle/>
          <a:p>
            <a:r>
              <a:rPr lang="en-US" dirty="0"/>
              <a:t>32K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000229AD-941F-484C-83A3-4C77A6C94E2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988252" y="3079567"/>
            <a:ext cx="1187610" cy="1151632"/>
          </a:xfrm>
        </p:spPr>
        <p:txBody>
          <a:bodyPr/>
          <a:lstStyle/>
          <a:p>
            <a:r>
              <a:rPr lang="en-US" dirty="0"/>
              <a:t>14K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B9C9BDF3-EB4B-4EAD-A073-2797175399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879382" y="3079567"/>
            <a:ext cx="1211785" cy="1151632"/>
          </a:xfrm>
        </p:spPr>
        <p:txBody>
          <a:bodyPr/>
          <a:lstStyle/>
          <a:p>
            <a:r>
              <a:rPr lang="en-US" dirty="0"/>
              <a:t>82K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54F40EB-5C30-4E2E-B7B6-59FF654C30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0458" y="4524194"/>
            <a:ext cx="2381574" cy="632643"/>
          </a:xfrm>
        </p:spPr>
        <p:txBody>
          <a:bodyPr/>
          <a:lstStyle/>
          <a:p>
            <a:r>
              <a:rPr lang="en-ZA" dirty="0"/>
              <a:t>Campaigns​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540AC221-87EA-4804-BF53-F5136A0A10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10458" y="5156838"/>
            <a:ext cx="2381574" cy="905378"/>
          </a:xfrm>
        </p:spPr>
        <p:txBody>
          <a:bodyPr/>
          <a:lstStyle/>
          <a:p>
            <a:r>
              <a:rPr lang="en-ZA" dirty="0"/>
              <a:t>Revenue obtained from online campaigns and door-to-door sales</a:t>
            </a:r>
            <a:r>
              <a:rPr lang="en-US" dirty="0"/>
              <a:t>​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7921C900-A73D-4B17-B068-19F174312EB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432032" y="4524194"/>
            <a:ext cx="2381574" cy="632643"/>
          </a:xfrm>
        </p:spPr>
        <p:txBody>
          <a:bodyPr/>
          <a:lstStyle/>
          <a:p>
            <a:r>
              <a:rPr lang="en-ZA" dirty="0"/>
              <a:t>Angel investments</a:t>
            </a:r>
            <a:r>
              <a:rPr lang="en-US" dirty="0"/>
              <a:t>​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EFE741DC-71C6-4244-BA95-4778F605A2F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32032" y="5156837"/>
            <a:ext cx="2381574" cy="905378"/>
          </a:xfrm>
        </p:spPr>
        <p:txBody>
          <a:bodyPr/>
          <a:lstStyle/>
          <a:p>
            <a:r>
              <a:rPr lang="en-ZA" dirty="0"/>
              <a:t>Amount obtained through other investors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1709800F-4CBF-40EB-9D83-D03CDBD5A4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391270" y="4524194"/>
            <a:ext cx="2381574" cy="632643"/>
          </a:xfrm>
        </p:spPr>
        <p:txBody>
          <a:bodyPr/>
          <a:lstStyle/>
          <a:p>
            <a:r>
              <a:rPr lang="en-US" dirty="0"/>
              <a:t>Cash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C3B61E0C-E17F-49AA-9B3E-3BA70A98EF7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391270" y="5157592"/>
            <a:ext cx="2381574" cy="905378"/>
          </a:xfrm>
        </p:spPr>
        <p:txBody>
          <a:bodyPr/>
          <a:lstStyle/>
          <a:p>
            <a:r>
              <a:rPr lang="en-ZA" noProof="1"/>
              <a:t>Liquid cash we</a:t>
            </a:r>
          </a:p>
          <a:p>
            <a:r>
              <a:rPr lang="en-ZA" noProof="1"/>
              <a:t>have on hand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56677E9F-D78E-49FE-8D9A-9449AADABA6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294487" y="4524194"/>
            <a:ext cx="2381574" cy="632643"/>
          </a:xfrm>
        </p:spPr>
        <p:txBody>
          <a:bodyPr/>
          <a:lstStyle/>
          <a:p>
            <a:r>
              <a:rPr lang="en-US" dirty="0"/>
              <a:t>Shares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96D74C1D-F10E-4B71-A8A2-0D96DA897F5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94487" y="5166170"/>
            <a:ext cx="2381574" cy="905378"/>
          </a:xfrm>
        </p:spPr>
        <p:txBody>
          <a:bodyPr/>
          <a:lstStyle/>
          <a:p>
            <a:r>
              <a:rPr lang="en-ZA" dirty="0"/>
              <a:t>Number of shares converted into USD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3D7F3B-BFF0-4F68-B925-3A035F540F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4CF1CC-73DC-4A58-B699-AD39463BD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126C4-6479-4242-A2D2-B70DD6972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DFD5CF-17DD-7B4D-5BCB-C93D9762D8F7}"/>
              </a:ext>
            </a:extLst>
          </p:cNvPr>
          <p:cNvGrpSpPr/>
          <p:nvPr/>
        </p:nvGrpSpPr>
        <p:grpSpPr>
          <a:xfrm>
            <a:off x="805143" y="2786581"/>
            <a:ext cx="1658814" cy="1668692"/>
            <a:chOff x="3346091" y="585148"/>
            <a:chExt cx="2171100" cy="2184029"/>
          </a:xfrm>
        </p:grpSpPr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2DC042CB-D21C-37ED-2D77-3734290F22D5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Block Arc 14">
              <a:extLst>
                <a:ext uri="{FF2B5EF4-FFF2-40B4-BE49-F238E27FC236}">
                  <a16:creationId xmlns:a16="http://schemas.microsoft.com/office/drawing/2014/main" id="{AC13518F-399A-15AA-1C7B-1BBCC0F7864C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5661269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9CE4F6D-0C37-24EA-5E9E-328FEDBA27AF}"/>
              </a:ext>
            </a:extLst>
          </p:cNvPr>
          <p:cNvGrpSpPr/>
          <p:nvPr/>
        </p:nvGrpSpPr>
        <p:grpSpPr>
          <a:xfrm>
            <a:off x="3741947" y="2786581"/>
            <a:ext cx="1658814" cy="1668692"/>
            <a:chOff x="3346091" y="585148"/>
            <a:chExt cx="2171100" cy="2184029"/>
          </a:xfrm>
        </p:grpSpPr>
        <p:sp>
          <p:nvSpPr>
            <p:cNvPr id="18" name="Circle: Hollow 17">
              <a:extLst>
                <a:ext uri="{FF2B5EF4-FFF2-40B4-BE49-F238E27FC236}">
                  <a16:creationId xmlns:a16="http://schemas.microsoft.com/office/drawing/2014/main" id="{C7F96784-9233-D2C2-D57E-EF4FA77904C4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Block Arc 18">
              <a:extLst>
                <a:ext uri="{FF2B5EF4-FFF2-40B4-BE49-F238E27FC236}">
                  <a16:creationId xmlns:a16="http://schemas.microsoft.com/office/drawing/2014/main" id="{8A4F86DF-01A1-BFBD-0169-973F21BEDDBE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9788311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97F3C18-5462-8CC4-09EE-8B1579B2063C}"/>
              </a:ext>
            </a:extLst>
          </p:cNvPr>
          <p:cNvGrpSpPr/>
          <p:nvPr/>
        </p:nvGrpSpPr>
        <p:grpSpPr>
          <a:xfrm>
            <a:off x="6751947" y="2786581"/>
            <a:ext cx="1658814" cy="1668692"/>
            <a:chOff x="3346091" y="585148"/>
            <a:chExt cx="2171100" cy="2184029"/>
          </a:xfrm>
        </p:grpSpPr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D92C60AD-4CE7-2AB0-FFEE-37E68470258D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4C4BC35A-51AF-CBB5-82BF-9F5964DDED06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4281133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495EF8E-26E1-004A-4E06-55A9FF9D1C0E}"/>
              </a:ext>
            </a:extLst>
          </p:cNvPr>
          <p:cNvGrpSpPr/>
          <p:nvPr/>
        </p:nvGrpSpPr>
        <p:grpSpPr>
          <a:xfrm>
            <a:off x="9655867" y="2786581"/>
            <a:ext cx="1658814" cy="1668692"/>
            <a:chOff x="3346091" y="585148"/>
            <a:chExt cx="2171100" cy="2184029"/>
          </a:xfrm>
        </p:grpSpPr>
        <p:sp>
          <p:nvSpPr>
            <p:cNvPr id="25" name="Circle: Hollow 24">
              <a:extLst>
                <a:ext uri="{FF2B5EF4-FFF2-40B4-BE49-F238E27FC236}">
                  <a16:creationId xmlns:a16="http://schemas.microsoft.com/office/drawing/2014/main" id="{B610D9CD-D2F9-E22B-E40A-5380FD62BEF6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3B8128B9-F118-060D-6EC1-E6BAB642FF99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4933244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063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CDA2767E-38F3-49F7-BE02-EA3E6C7C8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31913"/>
            <a:ext cx="1871663" cy="641350"/>
          </a:xfrm>
        </p:spPr>
        <p:txBody>
          <a:bodyPr/>
          <a:lstStyle/>
          <a:p>
            <a:r>
              <a:rPr lang="en-US" noProof="0" dirty="0"/>
              <a:t>problem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22BD54C-AB8D-4B3B-836D-ABFFFE5D70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31042" y="652826"/>
            <a:ext cx="3433138" cy="426393"/>
          </a:xfrm>
        </p:spPr>
        <p:txBody>
          <a:bodyPr/>
          <a:lstStyle/>
          <a:p>
            <a:r>
              <a:rPr lang="en-US" dirty="0"/>
              <a:t>Market gap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2192F0C-65C9-4E6D-9314-81FB7E4DB4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31042" y="1032330"/>
            <a:ext cx="3433138" cy="1370672"/>
          </a:xfrm>
        </p:spPr>
        <p:txBody>
          <a:bodyPr/>
          <a:lstStyle/>
          <a:p>
            <a:r>
              <a:rPr lang="en-US" dirty="0"/>
              <a:t>Organic agriculture continues to be consumer driven, but we're seeing a lapse of availability in the market for organic products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36D4B3E-84DA-44C7-A6BE-5A3E220051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03339" y="652826"/>
            <a:ext cx="3433138" cy="426393"/>
          </a:xfrm>
        </p:spPr>
        <p:txBody>
          <a:bodyPr/>
          <a:lstStyle/>
          <a:p>
            <a:r>
              <a:rPr lang="en-US" dirty="0"/>
              <a:t>Customers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1F484C5-3EB9-4664-93EB-E81179E953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03339" y="1032330"/>
            <a:ext cx="3433138" cy="1370672"/>
          </a:xfrm>
        </p:spPr>
        <p:txBody>
          <a:bodyPr/>
          <a:lstStyle/>
          <a:p>
            <a:r>
              <a:rPr lang="en-US" dirty="0"/>
              <a:t>6.6% increase of retail sales of organic food proves that there's consumer interest for more organic produce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B26710D-F165-490A-A2CE-0A7D9FD8F9B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31042" y="2620561"/>
            <a:ext cx="3433138" cy="428891"/>
          </a:xfrm>
        </p:spPr>
        <p:txBody>
          <a:bodyPr/>
          <a:lstStyle/>
          <a:p>
            <a:r>
              <a:rPr lang="en-US" dirty="0"/>
              <a:t>Costs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5F29795-F227-44BE-8FFE-BEDE82043BB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31042" y="3002562"/>
            <a:ext cx="3433138" cy="961350"/>
          </a:xfrm>
        </p:spPr>
        <p:txBody>
          <a:bodyPr/>
          <a:lstStyle/>
          <a:p>
            <a:r>
              <a:rPr lang="en-US" dirty="0"/>
              <a:t>Loss of sales by not offering organic produce selection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DD180B3D-49E9-46B9-A20B-5BB4BD20460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03339" y="2620561"/>
            <a:ext cx="3433138" cy="428891"/>
          </a:xfrm>
        </p:spPr>
        <p:txBody>
          <a:bodyPr/>
          <a:lstStyle/>
          <a:p>
            <a:r>
              <a:rPr lang="en-US" dirty="0"/>
              <a:t>Usability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0C9F763-9E0D-4C82-9B80-0BC0FEBCD7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03339" y="3002562"/>
            <a:ext cx="3433138" cy="961350"/>
          </a:xfrm>
        </p:spPr>
        <p:txBody>
          <a:bodyPr/>
          <a:lstStyle/>
          <a:p>
            <a:r>
              <a:rPr lang="en-US" dirty="0"/>
              <a:t>Retail organic food sales were up by $112 billion in 2019 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AB50F20-85E8-46ED-94DD-28F720071B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31042" y="4147932"/>
            <a:ext cx="3433138" cy="428891"/>
          </a:xfrm>
        </p:spPr>
        <p:txBody>
          <a:bodyPr/>
          <a:lstStyle/>
          <a:p>
            <a:r>
              <a:rPr lang="en-US" dirty="0"/>
              <a:t>Financials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540F4685-F7C7-4370-AF35-F80D53D13A4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231042" y="4529933"/>
            <a:ext cx="3433138" cy="1450988"/>
          </a:xfrm>
        </p:spPr>
        <p:txBody>
          <a:bodyPr/>
          <a:lstStyle/>
          <a:p>
            <a:r>
              <a:rPr lang="en-US" dirty="0"/>
              <a:t>Customers want something that's healthy and available to pick up at their local supermarket or area </a:t>
            </a:r>
          </a:p>
        </p:txBody>
      </p:sp>
      <p:sp>
        <p:nvSpPr>
          <p:cNvPr id="323" name="Date Placeholder 322">
            <a:extLst>
              <a:ext uri="{FF2B5EF4-FFF2-40B4-BE49-F238E27FC236}">
                <a16:creationId xmlns:a16="http://schemas.microsoft.com/office/drawing/2014/main" id="{E3799503-8083-4A2B-B1A6-DA877569C5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24" name="Footer Placeholder 323">
            <a:extLst>
              <a:ext uri="{FF2B5EF4-FFF2-40B4-BE49-F238E27FC236}">
                <a16:creationId xmlns:a16="http://schemas.microsoft.com/office/drawing/2014/main" id="{F3416D3B-8D80-4408-8E8E-08E7B3A09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25" name="Slide Number Placeholder 324">
            <a:extLst>
              <a:ext uri="{FF2B5EF4-FFF2-40B4-BE49-F238E27FC236}">
                <a16:creationId xmlns:a16="http://schemas.microsoft.com/office/drawing/2014/main" id="{C9F5126E-D75A-4501-9BA9-5485EAB79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002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F20131-2E66-4147-85FF-C0F1FCA97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4980" y="848536"/>
            <a:ext cx="1929607" cy="640698"/>
          </a:xfrm>
        </p:spPr>
        <p:txBody>
          <a:bodyPr/>
          <a:lstStyle/>
          <a:p>
            <a:r>
              <a:rPr lang="en-US" noProof="0" dirty="0"/>
              <a:t>solution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E7F2B6-10A7-477E-B377-78173351CB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24359" y="2046233"/>
            <a:ext cx="3126583" cy="426393"/>
          </a:xfrm>
        </p:spPr>
        <p:txBody>
          <a:bodyPr/>
          <a:lstStyle/>
          <a:p>
            <a:r>
              <a:rPr lang="en-US" dirty="0"/>
              <a:t>Close the gap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9BCB765-3776-41F5-B6B8-6208678A04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24359" y="2425736"/>
            <a:ext cx="3126583" cy="1306527"/>
          </a:xfrm>
        </p:spPr>
        <p:txBody>
          <a:bodyPr/>
          <a:lstStyle/>
          <a:p>
            <a:r>
              <a:rPr lang="en-US" dirty="0"/>
              <a:t>Our product makes organic farming easier, and no other product on the market offers the same benefits or yield.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2EE4141-AD91-4E47-B788-C5EA3ACC61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26986" y="2046233"/>
            <a:ext cx="3281556" cy="426393"/>
          </a:xfrm>
        </p:spPr>
        <p:txBody>
          <a:bodyPr/>
          <a:lstStyle/>
          <a:p>
            <a:r>
              <a:rPr lang="en-US" dirty="0"/>
              <a:t>Target audience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ACF41D3-2AFC-49DB-9DF0-E2ECA29FB1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26986" y="2425736"/>
            <a:ext cx="3281556" cy="1306527"/>
          </a:xfrm>
        </p:spPr>
        <p:txBody>
          <a:bodyPr/>
          <a:lstStyle/>
          <a:p>
            <a:r>
              <a:rPr lang="en-US" dirty="0"/>
              <a:t>Gen Z (18-25 years old)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06F3974-4943-47E8-A433-5C64B36E94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24359" y="4180976"/>
            <a:ext cx="3126583" cy="428891"/>
          </a:xfrm>
        </p:spPr>
        <p:txBody>
          <a:bodyPr/>
          <a:lstStyle/>
          <a:p>
            <a:r>
              <a:rPr lang="en-US" dirty="0"/>
              <a:t>Cost savings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3643E873-8912-4B68-8719-1C569341D6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24359" y="4562976"/>
            <a:ext cx="3126583" cy="1258935"/>
          </a:xfrm>
        </p:spPr>
        <p:txBody>
          <a:bodyPr/>
          <a:lstStyle/>
          <a:p>
            <a:r>
              <a:rPr lang="en-US" dirty="0"/>
              <a:t>Reduce expenses for replacement products 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8950946-2F58-45BE-8886-7AC0149D69E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26986" y="4180976"/>
            <a:ext cx="3281556" cy="428891"/>
          </a:xfrm>
        </p:spPr>
        <p:txBody>
          <a:bodyPr/>
          <a:lstStyle/>
          <a:p>
            <a:r>
              <a:rPr lang="en-US" dirty="0"/>
              <a:t>Easy to use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56B6F3A-5C12-4500-AD07-4FCE61526A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6986" y="4562976"/>
            <a:ext cx="3281556" cy="1258935"/>
          </a:xfrm>
        </p:spPr>
        <p:txBody>
          <a:bodyPr/>
          <a:lstStyle/>
          <a:p>
            <a:r>
              <a:rPr lang="en-US" dirty="0"/>
              <a:t>A simple product that gives customers the information they need in order to produce an abundance of rich produce</a:t>
            </a:r>
          </a:p>
        </p:txBody>
      </p:sp>
      <p:sp>
        <p:nvSpPr>
          <p:cNvPr id="256" name="Date Placeholder 255">
            <a:extLst>
              <a:ext uri="{FF2B5EF4-FFF2-40B4-BE49-F238E27FC236}">
                <a16:creationId xmlns:a16="http://schemas.microsoft.com/office/drawing/2014/main" id="{A111CCC7-FCBE-479D-A98A-3FF0FC4C6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57" name="Footer Placeholder 256">
            <a:extLst>
              <a:ext uri="{FF2B5EF4-FFF2-40B4-BE49-F238E27FC236}">
                <a16:creationId xmlns:a16="http://schemas.microsoft.com/office/drawing/2014/main" id="{8DBC7823-0B82-44CB-B937-1DAF28C16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58" name="Slide Number Placeholder 257">
            <a:extLst>
              <a:ext uri="{FF2B5EF4-FFF2-40B4-BE49-F238E27FC236}">
                <a16:creationId xmlns:a16="http://schemas.microsoft.com/office/drawing/2014/main" id="{A9734560-9D8A-4BBC-A7FA-131A75654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9FBC3D3-8EEA-D741-6A43-EF4006047DD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308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id="{F580F041-DC12-4416-8D50-10D5CB880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7992"/>
            <a:ext cx="10515600" cy="994835"/>
          </a:xfrm>
        </p:spPr>
        <p:txBody>
          <a:bodyPr/>
          <a:lstStyle/>
          <a:p>
            <a:r>
              <a:rPr lang="en-US" noProof="0" dirty="0"/>
              <a:t>Product overview</a:t>
            </a:r>
            <a:endParaRPr lang="en-US" dirty="0"/>
          </a:p>
        </p:txBody>
      </p:sp>
      <p:pic>
        <p:nvPicPr>
          <p:cNvPr id="46" name="Picture Placeholder 45" descr="Unique box icon">
            <a:extLst>
              <a:ext uri="{FF2B5EF4-FFF2-40B4-BE49-F238E27FC236}">
                <a16:creationId xmlns:a16="http://schemas.microsoft.com/office/drawing/2014/main" id="{1420D33F-ACED-46BE-B2DF-C61CB4ABF7CF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32608" y="2982740"/>
            <a:ext cx="603504" cy="603504"/>
          </a:xfrm>
        </p:spPr>
      </p:pic>
      <p:pic>
        <p:nvPicPr>
          <p:cNvPr id="66" name="Picture Placeholder 65" descr="Market icon">
            <a:extLst>
              <a:ext uri="{FF2B5EF4-FFF2-40B4-BE49-F238E27FC236}">
                <a16:creationId xmlns:a16="http://schemas.microsoft.com/office/drawing/2014/main" id="{A336AF83-492E-4D22-9173-676DCAB77B13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789" b="789"/>
          <a:stretch/>
        </p:blipFill>
        <p:spPr>
          <a:xfrm>
            <a:off x="4388240" y="2981421"/>
            <a:ext cx="603504" cy="594360"/>
          </a:xfrm>
        </p:spPr>
      </p:pic>
      <p:pic>
        <p:nvPicPr>
          <p:cNvPr id="87" name="Picture Placeholder 86" descr="Clipboard Icon">
            <a:extLst>
              <a:ext uri="{FF2B5EF4-FFF2-40B4-BE49-F238E27FC236}">
                <a16:creationId xmlns:a16="http://schemas.microsoft.com/office/drawing/2014/main" id="{8BBFDB51-02F2-47A2-A20D-538E6E43E73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182902" y="2983163"/>
            <a:ext cx="603504" cy="603504"/>
          </a:xfrm>
        </p:spPr>
      </p:pic>
      <p:pic>
        <p:nvPicPr>
          <p:cNvPr id="105" name="Picture Placeholder 104" descr="Question icon">
            <a:extLst>
              <a:ext uri="{FF2B5EF4-FFF2-40B4-BE49-F238E27FC236}">
                <a16:creationId xmlns:a16="http://schemas.microsoft.com/office/drawing/2014/main" id="{4ECD9547-8CC8-47C4-BE18-635B19076589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9927648" y="3001928"/>
            <a:ext cx="594360" cy="594360"/>
          </a:xfrm>
        </p:spPr>
      </p:pic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3A35CB8-192D-46E2-ABAC-ED96BB3582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0800" y="3608439"/>
            <a:ext cx="2351446" cy="491509"/>
          </a:xfrm>
        </p:spPr>
        <p:txBody>
          <a:bodyPr/>
          <a:lstStyle/>
          <a:p>
            <a:r>
              <a:rPr lang="en-ZA" dirty="0"/>
              <a:t>Unique</a:t>
            </a:r>
            <a:endParaRPr lang="en-US" dirty="0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AAB80485-19C5-4162-A7D1-C16C0A37DB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0800" y="4036041"/>
            <a:ext cx="2351446" cy="1704547"/>
          </a:xfrm>
        </p:spPr>
        <p:txBody>
          <a:bodyPr/>
          <a:lstStyle/>
          <a:p>
            <a:r>
              <a:rPr lang="en-ZA" dirty="0"/>
              <a:t>Only product specifically dedicated to the agricultural market</a:t>
            </a:r>
            <a:endParaRPr lang="en-US" dirty="0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A1AC70BF-8941-481C-8D24-0B619A898E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08580" y="3608439"/>
            <a:ext cx="2351446" cy="491509"/>
          </a:xfrm>
        </p:spPr>
        <p:txBody>
          <a:bodyPr/>
          <a:lstStyle/>
          <a:p>
            <a:r>
              <a:rPr lang="en-ZA" dirty="0"/>
              <a:t>First to market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8D138E80-5256-446A-AE30-0A9CBCEC97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8580" y="4036041"/>
            <a:ext cx="2351446" cy="1704547"/>
          </a:xfrm>
        </p:spPr>
        <p:txBody>
          <a:bodyPr/>
          <a:lstStyle/>
          <a:p>
            <a:r>
              <a:rPr lang="en-ZA" dirty="0"/>
              <a:t>First beautifully designed product that's both stylish and functional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8450002-65CC-44ED-9FA3-79F17962B3B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03400" y="3608439"/>
            <a:ext cx="2351446" cy="491509"/>
          </a:xfrm>
        </p:spPr>
        <p:txBody>
          <a:bodyPr/>
          <a:lstStyle/>
          <a:p>
            <a:r>
              <a:rPr lang="en-ZA" dirty="0"/>
              <a:t>Tested</a:t>
            </a:r>
            <a:endParaRPr lang="en-US" dirty="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C5E5A4C4-6086-4F2D-BF5F-1A909411BA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3400" y="4036041"/>
            <a:ext cx="2351446" cy="1704547"/>
          </a:xfrm>
        </p:spPr>
        <p:txBody>
          <a:bodyPr/>
          <a:lstStyle/>
          <a:p>
            <a:r>
              <a:rPr lang="en-ZA" dirty="0"/>
              <a:t>Conducted testing with young farmers in the area</a:t>
            </a:r>
            <a:endParaRPr lang="en-US" dirty="0"/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3ECFAB54-2FAE-44AC-A18F-60ABE9A7417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71180" y="3608439"/>
            <a:ext cx="2351446" cy="491509"/>
          </a:xfrm>
        </p:spPr>
        <p:txBody>
          <a:bodyPr/>
          <a:lstStyle/>
          <a:p>
            <a:r>
              <a:rPr lang="en-ZA" dirty="0"/>
              <a:t>Authentic</a:t>
            </a:r>
            <a:endParaRPr lang="en-US" dirty="0"/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F2F3071-377B-4538-8351-AE48F52BD1C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1180" y="4036041"/>
            <a:ext cx="2351446" cy="1704547"/>
          </a:xfrm>
        </p:spPr>
        <p:txBody>
          <a:bodyPr/>
          <a:lstStyle/>
          <a:p>
            <a:r>
              <a:rPr lang="en-ZA" dirty="0"/>
              <a:t>Designed with the help and input of agricultural experts in the field </a:t>
            </a:r>
            <a:endParaRPr lang="en-US" dirty="0"/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F72F8167-A007-470B-91F8-9FD147915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3D8D50B-B373-41DD-AF52-1CAB93D959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657CD656-D89A-42CD-A918-0CA133A22C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553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18F3EFB-1B94-46C4-961E-9E4CCDFCA1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4979988" y="-2105449"/>
            <a:ext cx="7212012" cy="5409009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EE5A625-CF8D-4DB8-B64A-918374A7C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979988" cy="6858000"/>
          </a:xfrm>
        </p:spPr>
        <p:txBody>
          <a:bodyPr/>
          <a:lstStyle/>
          <a:p>
            <a:r>
              <a:rPr lang="en-US" dirty="0"/>
              <a:t>Product Benefits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F9D1E4F5-C5CC-4509-A364-CC2076755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06CB055-2C7B-4271-88ED-F5872EAF9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C31DFE7-B40B-46F0-B411-4719122FE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662E445-5222-442C-9812-2FA51B852A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743575" y="3972253"/>
            <a:ext cx="5859420" cy="1769419"/>
          </a:xfrm>
        </p:spPr>
        <p:txBody>
          <a:bodyPr/>
          <a:lstStyle/>
          <a:p>
            <a:r>
              <a:rPr lang="en-US" dirty="0"/>
              <a:t>Cool and stylish product​</a:t>
            </a:r>
          </a:p>
          <a:p>
            <a:r>
              <a:rPr lang="en-US" dirty="0"/>
              <a:t>Areas for community connections ​</a:t>
            </a:r>
          </a:p>
          <a:p>
            <a:r>
              <a:rPr lang="en-US" dirty="0"/>
              <a:t>Online store and market swap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DD11EA8B-DB5B-4136-99D3-4D19B6692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9486" y="4715995"/>
            <a:ext cx="3282916" cy="64069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440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C1B138FC-3C84-469E-A058-94102F777E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alphaModFix amt="35000"/>
          </a:blip>
          <a:srcRect/>
          <a:stretch/>
        </p:blipFill>
        <p:spPr>
          <a:xfrm>
            <a:off x="-252846" y="-803564"/>
            <a:ext cx="12697692" cy="846512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341AF6A-3D5A-4E1F-AF01-A82A15DA5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75848"/>
            <a:ext cx="12192000" cy="4491182"/>
          </a:xfrm>
        </p:spPr>
        <p:txBody>
          <a:bodyPr/>
          <a:lstStyle/>
          <a:p>
            <a:r>
              <a:rPr lang="en-US" dirty="0"/>
              <a:t>Company Overview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B3045B-F983-455A-805B-F6137A207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9030"/>
            <a:ext cx="12192000" cy="2366818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37E011-7540-4769-B01C-BBFC9632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58613" y="2199636"/>
            <a:ext cx="5674774" cy="2437461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272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C4BDBB22-6AEB-49C9-9E42-0CA929FFB7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4024925" y="-40497"/>
            <a:ext cx="10784954" cy="7190510"/>
          </a:xfrm>
        </p:spPr>
      </p:pic>
      <p:sp>
        <p:nvSpPr>
          <p:cNvPr id="47" name="Title 46">
            <a:extLst>
              <a:ext uri="{FF2B5EF4-FFF2-40B4-BE49-F238E27FC236}">
                <a16:creationId xmlns:a16="http://schemas.microsoft.com/office/drawing/2014/main" id="{3F9E60C6-15AA-4C95-9519-652CD08A8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354" y="790901"/>
            <a:ext cx="3049568" cy="640698"/>
          </a:xfrm>
        </p:spPr>
        <p:txBody>
          <a:bodyPr/>
          <a:lstStyle/>
          <a:p>
            <a:r>
              <a:rPr lang="en-US" noProof="0" dirty="0"/>
              <a:t>Business model</a:t>
            </a:r>
            <a:endParaRPr lang="en-US" dirty="0"/>
          </a:p>
        </p:txBody>
      </p: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1E23B707-4619-411F-BCA9-9F153721B2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22086" y="826720"/>
            <a:ext cx="3421103" cy="426393"/>
          </a:xfrm>
        </p:spPr>
        <p:txBody>
          <a:bodyPr/>
          <a:lstStyle/>
          <a:p>
            <a:r>
              <a:rPr lang="en-US" dirty="0"/>
              <a:t>research</a:t>
            </a:r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82E2372A-C3D6-4099-889B-9004AC815E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22086" y="1206225"/>
            <a:ext cx="3421103" cy="1017102"/>
          </a:xfrm>
        </p:spPr>
        <p:txBody>
          <a:bodyPr/>
          <a:lstStyle/>
          <a:p>
            <a:r>
              <a:rPr lang="en-US" dirty="0"/>
              <a:t>We based our research on market trends and social media​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3F5597E2-E045-4B3D-8F17-983390E18BE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2086" y="2666702"/>
            <a:ext cx="3421103" cy="426393"/>
          </a:xfrm>
        </p:spPr>
        <p:txBody>
          <a:bodyPr/>
          <a:lstStyle/>
          <a:p>
            <a:r>
              <a:rPr lang="en-US" dirty="0"/>
              <a:t>abstract</a:t>
            </a:r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64F1920-095B-403C-80E1-A2F024F580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822086" y="3046207"/>
            <a:ext cx="3421103" cy="1017102"/>
          </a:xfrm>
        </p:spPr>
        <p:txBody>
          <a:bodyPr/>
          <a:lstStyle/>
          <a:p>
            <a:r>
              <a:rPr lang="en-US" dirty="0"/>
              <a:t>We believe people need more products specifically dedicated to this niche market​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60D23A3B-7061-4A85-9612-37B1F1EFF9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22086" y="4536575"/>
            <a:ext cx="3421103" cy="426393"/>
          </a:xfrm>
        </p:spPr>
        <p:txBody>
          <a:bodyPr/>
          <a:lstStyle/>
          <a:p>
            <a:r>
              <a:rPr lang="en-US" dirty="0"/>
              <a:t>design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CC67F132-FEAB-45AE-BAFB-DCA57F36057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22086" y="4916080"/>
            <a:ext cx="3421103" cy="1017102"/>
          </a:xfrm>
        </p:spPr>
        <p:txBody>
          <a:bodyPr/>
          <a:lstStyle/>
          <a:p>
            <a:r>
              <a:rPr lang="en-US" dirty="0"/>
              <a:t>Minimalist and easy to use ​</a:t>
            </a:r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56EA46CF-9FAA-46C0-BD37-C79A26B75D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A8CE3DC-A478-4227-82A4-F4E05F737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1FFD6689-1CFE-4E13-B717-1E5B52BDC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9" name="Rectangle 14">
            <a:extLst>
              <a:ext uri="{FF2B5EF4-FFF2-40B4-BE49-F238E27FC236}">
                <a16:creationId xmlns:a16="http://schemas.microsoft.com/office/drawing/2014/main" id="{C7070E84-7C6C-417F-AB09-EC34EAFFD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83071" y="0"/>
            <a:ext cx="3376958" cy="6858000"/>
          </a:xfrm>
          <a:custGeom>
            <a:avLst/>
            <a:gdLst>
              <a:gd name="connsiteX0" fmla="*/ 0 w 8808322"/>
              <a:gd name="connsiteY0" fmla="*/ 0 h 6858000"/>
              <a:gd name="connsiteX1" fmla="*/ 8808322 w 8808322"/>
              <a:gd name="connsiteY1" fmla="*/ 0 h 6858000"/>
              <a:gd name="connsiteX2" fmla="*/ 8808322 w 8808322"/>
              <a:gd name="connsiteY2" fmla="*/ 6858000 h 6858000"/>
              <a:gd name="connsiteX3" fmla="*/ 0 w 8808322"/>
              <a:gd name="connsiteY3" fmla="*/ 6858000 h 6858000"/>
              <a:gd name="connsiteX4" fmla="*/ 0 w 8808322"/>
              <a:gd name="connsiteY4" fmla="*/ 0 h 6858000"/>
              <a:gd name="connsiteX0" fmla="*/ 398 w 8808720"/>
              <a:gd name="connsiteY0" fmla="*/ 0 h 6858000"/>
              <a:gd name="connsiteX1" fmla="*/ 8808720 w 8808720"/>
              <a:gd name="connsiteY1" fmla="*/ 0 h 6858000"/>
              <a:gd name="connsiteX2" fmla="*/ 8808720 w 8808720"/>
              <a:gd name="connsiteY2" fmla="*/ 6858000 h 6858000"/>
              <a:gd name="connsiteX3" fmla="*/ 398 w 8808720"/>
              <a:gd name="connsiteY3" fmla="*/ 6858000 h 6858000"/>
              <a:gd name="connsiteX4" fmla="*/ 0 w 8808720"/>
              <a:gd name="connsiteY4" fmla="*/ 1417320 h 6858000"/>
              <a:gd name="connsiteX5" fmla="*/ 398 w 8808720"/>
              <a:gd name="connsiteY5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101918 w 8910240"/>
              <a:gd name="connsiteY0" fmla="*/ 0 h 6858000"/>
              <a:gd name="connsiteX1" fmla="*/ 8910240 w 8910240"/>
              <a:gd name="connsiteY1" fmla="*/ 0 h 6858000"/>
              <a:gd name="connsiteX2" fmla="*/ 8910240 w 8910240"/>
              <a:gd name="connsiteY2" fmla="*/ 6858000 h 6858000"/>
              <a:gd name="connsiteX3" fmla="*/ 101918 w 8910240"/>
              <a:gd name="connsiteY3" fmla="*/ 6858000 h 6858000"/>
              <a:gd name="connsiteX4" fmla="*/ 101520 w 8910240"/>
              <a:gd name="connsiteY4" fmla="*/ 1417320 h 6858000"/>
              <a:gd name="connsiteX5" fmla="*/ 1549320 w 8910240"/>
              <a:gd name="connsiteY5" fmla="*/ 1417320 h 6858000"/>
              <a:gd name="connsiteX6" fmla="*/ 1541700 w 8910240"/>
              <a:gd name="connsiteY6" fmla="*/ 822960 h 6858000"/>
              <a:gd name="connsiteX7" fmla="*/ 109140 w 8910240"/>
              <a:gd name="connsiteY7" fmla="*/ 822960 h 6858000"/>
              <a:gd name="connsiteX8" fmla="*/ 101918 w 8910240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8808929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3366072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3376958"/>
              <a:gd name="connsiteY0" fmla="*/ 0 h 6858000"/>
              <a:gd name="connsiteX1" fmla="*/ 3376958 w 3376958"/>
              <a:gd name="connsiteY1" fmla="*/ 0 h 6858000"/>
              <a:gd name="connsiteX2" fmla="*/ 3366072 w 3376958"/>
              <a:gd name="connsiteY2" fmla="*/ 6858000 h 6858000"/>
              <a:gd name="connsiteX3" fmla="*/ 607 w 3376958"/>
              <a:gd name="connsiteY3" fmla="*/ 6858000 h 6858000"/>
              <a:gd name="connsiteX4" fmla="*/ 209 w 3376958"/>
              <a:gd name="connsiteY4" fmla="*/ 1417320 h 6858000"/>
              <a:gd name="connsiteX5" fmla="*/ 1448009 w 3376958"/>
              <a:gd name="connsiteY5" fmla="*/ 1417320 h 6858000"/>
              <a:gd name="connsiteX6" fmla="*/ 1440389 w 3376958"/>
              <a:gd name="connsiteY6" fmla="*/ 822960 h 6858000"/>
              <a:gd name="connsiteX7" fmla="*/ 7829 w 3376958"/>
              <a:gd name="connsiteY7" fmla="*/ 822960 h 6858000"/>
              <a:gd name="connsiteX8" fmla="*/ 607 w 337695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6958" h="6858000">
                <a:moveTo>
                  <a:pt x="607" y="0"/>
                </a:moveTo>
                <a:lnTo>
                  <a:pt x="3376958" y="0"/>
                </a:lnTo>
                <a:cubicBezTo>
                  <a:pt x="3373329" y="2286000"/>
                  <a:pt x="3369701" y="4572000"/>
                  <a:pt x="3366072" y="6858000"/>
                </a:cubicBezTo>
                <a:lnTo>
                  <a:pt x="607" y="6858000"/>
                </a:lnTo>
                <a:cubicBezTo>
                  <a:pt x="474" y="5044440"/>
                  <a:pt x="342" y="3230880"/>
                  <a:pt x="209" y="1417320"/>
                </a:cubicBezTo>
                <a:cubicBezTo>
                  <a:pt x="-1127" y="1400810"/>
                  <a:pt x="1470803" y="1409700"/>
                  <a:pt x="1448009" y="1417320"/>
                </a:cubicBezTo>
                <a:cubicBezTo>
                  <a:pt x="1444199" y="1253490"/>
                  <a:pt x="1453023" y="1028700"/>
                  <a:pt x="1440389" y="822960"/>
                </a:cubicBezTo>
                <a:lnTo>
                  <a:pt x="7829" y="822960"/>
                </a:lnTo>
                <a:cubicBezTo>
                  <a:pt x="4085" y="533400"/>
                  <a:pt x="-1933" y="316230"/>
                  <a:pt x="607" y="0"/>
                </a:cubicBezTo>
                <a:close/>
              </a:path>
            </a:pathLst>
          </a:cu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759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D0E9"/>
      </a:accent1>
      <a:accent2>
        <a:srgbClr val="476977"/>
      </a:accent2>
      <a:accent3>
        <a:srgbClr val="79BBE9"/>
      </a:accent3>
      <a:accent4>
        <a:srgbClr val="6B8043"/>
      </a:accent4>
      <a:accent5>
        <a:srgbClr val="9ACF21"/>
      </a:accent5>
      <a:accent6>
        <a:srgbClr val="CFDCA5"/>
      </a:accent6>
      <a:hlink>
        <a:srgbClr val="0563C1"/>
      </a:hlink>
      <a:folHlink>
        <a:srgbClr val="954F72"/>
      </a:folHlink>
    </a:clrScheme>
    <a:fontScheme name="Custom 26">
      <a:majorFont>
        <a:latin typeface="Tenorite Bold"/>
        <a:ea typeface=""/>
        <a:cs typeface=""/>
      </a:majorFont>
      <a:minorFont>
        <a:latin typeface="Tenorite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 Pitch Deck_TM16411175_Win32_JC_SL_v3" id="{8B4DAF89-59FE-4064-AB7A-372A9529B50F}" vid="{3DF83A45-BE94-4B01-94A1-C38A7DA6C9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5F1B15C2-B622-4464-872A-FFB13E3A35C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65F1115-A9D1-4ADF-878E-8B9CEB1416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E439292-23DE-4FBC-B000-AFED89AC64F3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230e9df3-be65-4c73-a93b-d1236ebd677e"/>
    <ds:schemaRef ds:uri="http://purl.org/dc/dcmitype/"/>
    <ds:schemaRef ds:uri="http://schemas.microsoft.com/sharepoint/v3"/>
    <ds:schemaRef ds:uri="16c05727-aa75-4e4a-9b5f-8a80a1165891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{783BF7CD-B5A7-4B0B-9999-D01AD24878D7}tf16411175_win32</Template>
  <TotalTime>5741</TotalTime>
  <Words>889</Words>
  <Application>Microsoft Office PowerPoint</Application>
  <PresentationFormat>Widescreen</PresentationFormat>
  <Paragraphs>292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Tenorite </vt:lpstr>
      <vt:lpstr>Tenorite Bold</vt:lpstr>
      <vt:lpstr>Office Theme</vt:lpstr>
      <vt:lpstr>SERIES A FUNDING - DAVECO</vt:lpstr>
      <vt:lpstr>About us</vt:lpstr>
      <vt:lpstr>Funding</vt:lpstr>
      <vt:lpstr>problem</vt:lpstr>
      <vt:lpstr>solution</vt:lpstr>
      <vt:lpstr>Product overview</vt:lpstr>
      <vt:lpstr>Product Benefits</vt:lpstr>
      <vt:lpstr>Company Overview</vt:lpstr>
      <vt:lpstr>Business model</vt:lpstr>
      <vt:lpstr>Our competition</vt:lpstr>
      <vt:lpstr>Competitive layout</vt:lpstr>
      <vt:lpstr>Growth strategy</vt:lpstr>
      <vt:lpstr>Traction</vt:lpstr>
      <vt:lpstr>2-year action plan</vt:lpstr>
      <vt:lpstr>financials</vt:lpstr>
      <vt:lpstr>Meet the team</vt:lpstr>
      <vt:lpstr>Market overview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Pitch deck</dc:title>
  <dc:creator>David Casuto</dc:creator>
  <cp:lastModifiedBy>David Casuto</cp:lastModifiedBy>
  <cp:revision>6</cp:revision>
  <dcterms:created xsi:type="dcterms:W3CDTF">2022-04-20T15:39:56Z</dcterms:created>
  <dcterms:modified xsi:type="dcterms:W3CDTF">2024-05-23T22:06:08Z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